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Default Extension="xls" ContentType="application/vnd.ms-exce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1169" r:id="rId2"/>
    <p:sldId id="1170" r:id="rId3"/>
    <p:sldId id="293" r:id="rId4"/>
    <p:sldId id="1171" r:id="rId5"/>
    <p:sldId id="1172" r:id="rId6"/>
    <p:sldId id="1173" r:id="rId7"/>
    <p:sldId id="1174" r:id="rId8"/>
    <p:sldId id="1175" r:id="rId9"/>
    <p:sldId id="1159" r:id="rId10"/>
    <p:sldId id="1176" r:id="rId11"/>
    <p:sldId id="1178" r:id="rId12"/>
    <p:sldId id="1179" r:id="rId13"/>
    <p:sldId id="1180" r:id="rId14"/>
    <p:sldId id="1191" r:id="rId15"/>
    <p:sldId id="1192" r:id="rId16"/>
    <p:sldId id="1193" r:id="rId17"/>
    <p:sldId id="1181" r:id="rId18"/>
    <p:sldId id="1182" r:id="rId19"/>
    <p:sldId id="1183" r:id="rId20"/>
    <p:sldId id="1184" r:id="rId21"/>
    <p:sldId id="1187" r:id="rId22"/>
    <p:sldId id="1188" r:id="rId23"/>
    <p:sldId id="1189" r:id="rId24"/>
    <p:sldId id="1185" r:id="rId25"/>
    <p:sldId id="1186" r:id="rId26"/>
    <p:sldId id="1190" r:id="rId27"/>
    <p:sldId id="1177" r:id="rId28"/>
    <p:sldId id="1199" r:id="rId29"/>
    <p:sldId id="1194" r:id="rId30"/>
    <p:sldId id="1195" r:id="rId31"/>
    <p:sldId id="1196" r:id="rId32"/>
    <p:sldId id="1197" r:id="rId33"/>
    <p:sldId id="1198" r:id="rId34"/>
    <p:sldId id="1200" r:id="rId35"/>
    <p:sldId id="1166" r:id="rId36"/>
    <p:sldId id="1204" r:id="rId37"/>
    <p:sldId id="1207" r:id="rId38"/>
    <p:sldId id="1205" r:id="rId39"/>
    <p:sldId id="1206" r:id="rId40"/>
    <p:sldId id="1201" r:id="rId41"/>
    <p:sldId id="1202" r:id="rId42"/>
    <p:sldId id="1203" r:id="rId43"/>
    <p:sldId id="1208" r:id="rId44"/>
    <p:sldId id="1209" r:id="rId45"/>
    <p:sldId id="1211" r:id="rId46"/>
    <p:sldId id="1213" r:id="rId47"/>
    <p:sldId id="1210" r:id="rId48"/>
    <p:sldId id="1148" r:id="rId49"/>
  </p:sldIdLst>
  <p:sldSz cx="9144000" cy="6858000" type="screen4x3"/>
  <p:notesSz cx="6662738" cy="98329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chemeClr val="tx1"/>
    </p:penClr>
  </p:showPr>
  <p:clrMru>
    <a:srgbClr val="CCECFF"/>
    <a:srgbClr val="CCFF66"/>
    <a:srgbClr val="FF0B0B"/>
    <a:srgbClr val="000099"/>
    <a:srgbClr val="FF7C80"/>
    <a:srgbClr val="FF8181"/>
    <a:srgbClr val="3333CC"/>
    <a:srgbClr val="00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8500" autoAdjust="0"/>
  </p:normalViewPr>
  <p:slideViewPr>
    <p:cSldViewPr>
      <p:cViewPr varScale="1">
        <p:scale>
          <a:sx n="51" d="100"/>
          <a:sy n="51" d="100"/>
        </p:scale>
        <p:origin x="-1062" y="-84"/>
      </p:cViewPr>
      <p:guideLst>
        <p:guide orient="horz" pos="3648"/>
        <p:guide orient="horz" pos="768"/>
        <p:guide orient="horz" pos="3936"/>
        <p:guide orient="horz" pos="1296"/>
        <p:guide orient="horz" pos="2208"/>
        <p:guide pos="5520"/>
        <p:guide pos="3024"/>
        <p:guide pos="2208"/>
        <p:guide pos="480"/>
        <p:guide pos="2496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9508"/>
    </p:cViewPr>
  </p:sorterViewPr>
  <p:notesViewPr>
    <p:cSldViewPr>
      <p:cViewPr varScale="1">
        <p:scale>
          <a:sx n="75" d="100"/>
          <a:sy n="75" d="100"/>
        </p:scale>
        <p:origin x="-4032" y="-96"/>
      </p:cViewPr>
      <p:guideLst>
        <p:guide orient="horz" pos="3097"/>
        <p:guide pos="2099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5075" y="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3" tIns="45716" rIns="91433" bIns="45716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3" tIns="45716" rIns="91433" bIns="45716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E4BD65AD-A41C-4F70-AE69-6A20ED133F6C}" type="slidenum">
              <a:rPr lang="de-DE" altLang="en-US"/>
              <a:pPr>
                <a:defRPr/>
              </a:pPr>
              <a:t>‹Nr.›</a:t>
            </a:fld>
            <a:endParaRPr lang="de-DE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5075" y="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3125" y="738188"/>
            <a:ext cx="4914900" cy="36861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000" y="4670425"/>
            <a:ext cx="4959350" cy="442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noProof="0" smtClean="0"/>
              <a:t>Klicken Sie, um die Textformatierung des Masters zu bearbeiten.</a:t>
            </a:r>
          </a:p>
          <a:p>
            <a:pPr lvl="1"/>
            <a:r>
              <a:rPr lang="de-DE" altLang="en-US" noProof="0" smtClean="0"/>
              <a:t>Zweite Ebene</a:t>
            </a:r>
          </a:p>
          <a:p>
            <a:pPr lvl="2"/>
            <a:r>
              <a:rPr lang="de-DE" altLang="en-US" noProof="0" smtClean="0"/>
              <a:t>Dritte Ebene</a:t>
            </a:r>
          </a:p>
          <a:p>
            <a:pPr lvl="3"/>
            <a:r>
              <a:rPr lang="de-DE" altLang="en-US" noProof="0" smtClean="0"/>
              <a:t>Vierte Ebene</a:t>
            </a:r>
          </a:p>
          <a:p>
            <a:pPr lvl="4"/>
            <a:r>
              <a:rPr lang="de-DE" altLang="en-US" noProof="0" smtClean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3" tIns="45716" rIns="91433" bIns="45716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3" tIns="45716" rIns="91433" bIns="45716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02409033-8AC8-48FB-B6C2-BBF2AB37B443}" type="slidenum">
              <a:rPr lang="de-DE" altLang="en-US"/>
              <a:pPr>
                <a:defRPr/>
              </a:pPr>
              <a:t>‹Nr.›</a:t>
            </a:fld>
            <a:endParaRPr lang="de-DE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3625" y="944563"/>
            <a:ext cx="4533900" cy="3402012"/>
          </a:xfrm>
          <a:solidFill>
            <a:srgbClr val="FFFFFF"/>
          </a:solidFill>
          <a:ln/>
        </p:spPr>
      </p:sp>
      <p:sp>
        <p:nvSpPr>
          <p:cNvPr id="4710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031875" y="4678363"/>
            <a:ext cx="4603750" cy="184150"/>
          </a:xfrm>
          <a:noFill/>
          <a:ln/>
        </p:spPr>
        <p:txBody>
          <a:bodyPr lIns="0" tIns="0" rIns="0" bIns="0">
            <a:spAutoFit/>
          </a:bodyPr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6FF570FD-F426-4C71-970C-B613263261EA}" type="slidenum">
              <a:rPr lang="de-DE" altLang="en-US" sz="1200" b="0"/>
              <a:pPr algn="r"/>
              <a:t>11</a:t>
            </a:fld>
            <a:endParaRPr lang="de-DE" altLang="en-US" sz="1200" b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ECB12E08-1727-42F7-BB45-24176A676048}" type="slidenum">
              <a:rPr lang="de-DE" altLang="en-US" sz="1200" b="0"/>
              <a:pPr algn="r"/>
              <a:t>12</a:t>
            </a:fld>
            <a:endParaRPr lang="de-DE" altLang="en-US" sz="1200" b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3E420A3C-078E-4232-9932-6ECB028E30A8}" type="slidenum">
              <a:rPr lang="de-DE" altLang="en-US" sz="1200" b="0"/>
              <a:pPr algn="r"/>
              <a:t>13</a:t>
            </a:fld>
            <a:endParaRPr lang="de-DE" altLang="en-US" sz="1200" b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3E420A3C-078E-4232-9932-6ECB028E30A8}" type="slidenum">
              <a:rPr lang="de-DE" altLang="en-US" sz="1200" b="0"/>
              <a:pPr algn="r"/>
              <a:t>14</a:t>
            </a:fld>
            <a:endParaRPr lang="de-DE" altLang="en-US" sz="1200" b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3E420A3C-078E-4232-9932-6ECB028E30A8}" type="slidenum">
              <a:rPr lang="de-DE" altLang="en-US" sz="1200" b="0"/>
              <a:pPr algn="r"/>
              <a:t>15</a:t>
            </a:fld>
            <a:endParaRPr lang="de-DE" altLang="en-US" sz="1200" b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3E420A3C-078E-4232-9932-6ECB028E30A8}" type="slidenum">
              <a:rPr lang="de-DE" altLang="en-US" sz="1200" b="0"/>
              <a:pPr algn="r"/>
              <a:t>16</a:t>
            </a:fld>
            <a:endParaRPr lang="de-DE" altLang="en-US" sz="1200" b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B8490D-17DF-4AB1-A0F5-DB3ADC9E1B62}" type="slidenum">
              <a:rPr lang="de-DE" altLang="en-US" smtClean="0">
                <a:latin typeface="Arial" pitchFamily="34" charset="0"/>
              </a:rPr>
              <a:pPr/>
              <a:t>17</a:t>
            </a:fld>
            <a:endParaRPr lang="de-DE" altLang="en-US" smtClean="0">
              <a:latin typeface="Arial" pitchFamily="34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0131BD-CC68-4F81-AE42-5072198438F4}" type="slidenum">
              <a:rPr lang="de-DE" altLang="en-US" smtClean="0">
                <a:latin typeface="Arial" pitchFamily="34" charset="0"/>
              </a:rPr>
              <a:pPr/>
              <a:t>18</a:t>
            </a:fld>
            <a:endParaRPr lang="de-DE" altLang="en-US" smtClean="0">
              <a:latin typeface="Arial" pitchFamily="34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F3BD5510-707C-417C-B2B4-9103C6DA7F36}" type="slidenum">
              <a:rPr lang="de-DE" altLang="en-US" sz="1200" b="0"/>
              <a:pPr algn="r"/>
              <a:t>19</a:t>
            </a:fld>
            <a:endParaRPr lang="de-DE" altLang="en-US" sz="1200" b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30976093-AEAF-4208-9ACD-B41ABAF056A8}" type="slidenum">
              <a:rPr lang="de-DE" altLang="en-US" sz="1200" b="0"/>
              <a:pPr algn="r"/>
              <a:t>20</a:t>
            </a:fld>
            <a:endParaRPr lang="de-DE" altLang="en-US" sz="1200" b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91C038-BD16-4F11-B568-8212A4EACCE9}" type="slidenum">
              <a:rPr lang="de-DE" altLang="en-US" smtClean="0">
                <a:latin typeface="Arial" pitchFamily="34" charset="0"/>
              </a:rPr>
              <a:pPr/>
              <a:t>3</a:t>
            </a:fld>
            <a:endParaRPr lang="de-DE" altLang="en-US" smtClean="0">
              <a:latin typeface="Arial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D63AEA47-FBF5-4571-9B11-903B1A90DF50}" type="slidenum">
              <a:rPr lang="de-DE" altLang="en-US" sz="1200" b="0"/>
              <a:pPr algn="r"/>
              <a:t>21</a:t>
            </a:fld>
            <a:endParaRPr lang="de-DE" altLang="en-US" sz="1200" b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48F0B175-ABD3-4421-9788-566B171DD859}" type="slidenum">
              <a:rPr lang="de-DE" altLang="en-US" sz="1200" b="0"/>
              <a:pPr algn="r"/>
              <a:t>22</a:t>
            </a:fld>
            <a:endParaRPr lang="de-DE" altLang="en-US" sz="1200" b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E1B3D9F0-30CE-42DD-86BB-BB14D3931DF7}" type="slidenum">
              <a:rPr lang="de-DE" altLang="en-US" sz="1200" b="0"/>
              <a:pPr algn="r"/>
              <a:t>23</a:t>
            </a:fld>
            <a:endParaRPr lang="de-DE" altLang="en-US" sz="1200" b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E429A2BF-5F48-4F64-B586-EFB912EB4C7A}" type="slidenum">
              <a:rPr lang="de-DE" altLang="en-US" sz="1200" b="0"/>
              <a:pPr algn="r"/>
              <a:t>24</a:t>
            </a:fld>
            <a:endParaRPr lang="de-DE" altLang="en-US" sz="1200" b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F7E268B1-2D99-4948-982E-B6F06C829A95}" type="slidenum">
              <a:rPr lang="de-DE" altLang="en-US" sz="1200" b="0"/>
              <a:pPr algn="r"/>
              <a:t>25</a:t>
            </a:fld>
            <a:endParaRPr lang="de-DE" altLang="en-US" sz="1200" b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FB16809B-7008-41C6-AEDC-AAACB70C3742}" type="slidenum">
              <a:rPr lang="de-DE" altLang="en-US" sz="1200" b="0"/>
              <a:pPr algn="r"/>
              <a:t>26</a:t>
            </a:fld>
            <a:endParaRPr lang="de-DE" altLang="en-US" sz="1200" b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5EE95AE8-205D-4287-8995-CB728B1CF67A}" type="slidenum">
              <a:rPr lang="de-DE" altLang="en-US" sz="1200" b="0"/>
              <a:pPr algn="r"/>
              <a:t>27</a:t>
            </a:fld>
            <a:endParaRPr lang="de-DE" altLang="en-US" sz="1200" b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5EE95AE8-205D-4287-8995-CB728B1CF67A}" type="slidenum">
              <a:rPr lang="de-DE" altLang="en-US" sz="1200" b="0"/>
              <a:pPr algn="r"/>
              <a:t>28</a:t>
            </a:fld>
            <a:endParaRPr lang="de-DE" altLang="en-US" sz="1200" b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5EE95AE8-205D-4287-8995-CB728B1CF67A}" type="slidenum">
              <a:rPr lang="de-DE" altLang="en-US" sz="1200" b="0"/>
              <a:pPr algn="r"/>
              <a:t>29</a:t>
            </a:fld>
            <a:endParaRPr lang="de-DE" altLang="en-US" sz="1200" b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5EE95AE8-205D-4287-8995-CB728B1CF67A}" type="slidenum">
              <a:rPr lang="de-DE" altLang="en-US" sz="1200" b="0"/>
              <a:pPr algn="r"/>
              <a:t>30</a:t>
            </a:fld>
            <a:endParaRPr lang="de-DE" altLang="en-US" sz="1200" b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701E5D-C3D0-4961-B616-BC1B9D31DD94}" type="slidenum">
              <a:rPr lang="de-DE" altLang="en-US" smtClean="0">
                <a:latin typeface="Arial" pitchFamily="34" charset="0"/>
              </a:rPr>
              <a:pPr/>
              <a:t>4</a:t>
            </a:fld>
            <a:endParaRPr lang="de-DE" altLang="en-US" smtClean="0">
              <a:latin typeface="Arial" pitchFamily="34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5EE95AE8-205D-4287-8995-CB728B1CF67A}" type="slidenum">
              <a:rPr lang="de-DE" altLang="en-US" sz="1200" b="0"/>
              <a:pPr algn="r"/>
              <a:t>31</a:t>
            </a:fld>
            <a:endParaRPr lang="de-DE" altLang="en-US" sz="1200" b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5EE95AE8-205D-4287-8995-CB728B1CF67A}" type="slidenum">
              <a:rPr lang="de-DE" altLang="en-US" sz="1200" b="0"/>
              <a:pPr algn="r"/>
              <a:t>32</a:t>
            </a:fld>
            <a:endParaRPr lang="de-DE" altLang="en-US" sz="1200" b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5EE95AE8-205D-4287-8995-CB728B1CF67A}" type="slidenum">
              <a:rPr lang="de-DE" altLang="en-US" sz="1200" b="0"/>
              <a:pPr algn="r"/>
              <a:t>33</a:t>
            </a:fld>
            <a:endParaRPr lang="de-DE" altLang="en-US" sz="1200" b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5EE95AE8-205D-4287-8995-CB728B1CF67A}" type="slidenum">
              <a:rPr lang="de-DE" altLang="en-US" sz="1200" b="0"/>
              <a:pPr algn="r"/>
              <a:t>34</a:t>
            </a:fld>
            <a:endParaRPr lang="de-DE" altLang="en-US" sz="1200" b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07F365C7-1106-42BC-99B9-A30CFC441EEC}" type="slidenum">
              <a:rPr lang="de-DE" altLang="en-US" sz="1200" b="0"/>
              <a:pPr algn="r"/>
              <a:t>35</a:t>
            </a:fld>
            <a:endParaRPr lang="de-DE" altLang="en-US" sz="1200" b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07F365C7-1106-42BC-99B9-A30CFC441EEC}" type="slidenum">
              <a:rPr lang="de-DE" altLang="en-US" sz="1200" b="0"/>
              <a:pPr algn="r"/>
              <a:t>36</a:t>
            </a:fld>
            <a:endParaRPr lang="de-DE" altLang="en-US" sz="1200" b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07F365C7-1106-42BC-99B9-A30CFC441EEC}" type="slidenum">
              <a:rPr lang="de-DE" altLang="en-US" sz="1200" b="0"/>
              <a:pPr algn="r"/>
              <a:t>37</a:t>
            </a:fld>
            <a:endParaRPr lang="de-DE" altLang="en-US" sz="1200" b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07F365C7-1106-42BC-99B9-A30CFC441EEC}" type="slidenum">
              <a:rPr lang="de-DE" altLang="en-US" sz="1200" b="0"/>
              <a:pPr algn="r"/>
              <a:t>38</a:t>
            </a:fld>
            <a:endParaRPr lang="de-DE" altLang="en-US" sz="1200" b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07F365C7-1106-42BC-99B9-A30CFC441EEC}" type="slidenum">
              <a:rPr lang="de-DE" altLang="en-US" sz="1200" b="0"/>
              <a:pPr algn="r"/>
              <a:t>39</a:t>
            </a:fld>
            <a:endParaRPr lang="de-DE" altLang="en-US" sz="1200" b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07F365C7-1106-42BC-99B9-A30CFC441EEC}" type="slidenum">
              <a:rPr lang="de-DE" altLang="en-US" sz="1200" b="0"/>
              <a:pPr algn="r"/>
              <a:t>40</a:t>
            </a:fld>
            <a:endParaRPr lang="de-DE" altLang="en-US" sz="1200" b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A96808-5B2A-4817-8DD7-CE9C99A30657}" type="slidenum">
              <a:rPr lang="de-DE" altLang="en-US" smtClean="0">
                <a:latin typeface="Arial" pitchFamily="34" charset="0"/>
              </a:rPr>
              <a:pPr/>
              <a:t>5</a:t>
            </a:fld>
            <a:endParaRPr lang="de-DE" altLang="en-US" smtClean="0">
              <a:latin typeface="Arial" pitchFamily="34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07F365C7-1106-42BC-99B9-A30CFC441EEC}" type="slidenum">
              <a:rPr lang="de-DE" altLang="en-US" sz="1200" b="0"/>
              <a:pPr algn="r"/>
              <a:t>41</a:t>
            </a:fld>
            <a:endParaRPr lang="de-DE" altLang="en-US" sz="1200" b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07F365C7-1106-42BC-99B9-A30CFC441EEC}" type="slidenum">
              <a:rPr lang="de-DE" altLang="en-US" sz="1200" b="0"/>
              <a:pPr algn="r"/>
              <a:t>42</a:t>
            </a:fld>
            <a:endParaRPr lang="de-DE" altLang="en-US" sz="1200" b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07F365C7-1106-42BC-99B9-A30CFC441EEC}" type="slidenum">
              <a:rPr lang="de-DE" altLang="en-US" sz="1200" b="0"/>
              <a:pPr algn="r"/>
              <a:t>43</a:t>
            </a:fld>
            <a:endParaRPr lang="de-DE" altLang="en-US" sz="1200" b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07F365C7-1106-42BC-99B9-A30CFC441EEC}" type="slidenum">
              <a:rPr lang="de-DE" altLang="en-US" sz="1200" b="0"/>
              <a:pPr algn="r"/>
              <a:t>44</a:t>
            </a:fld>
            <a:endParaRPr lang="de-DE" altLang="en-US" sz="1200" b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07F365C7-1106-42BC-99B9-A30CFC441EEC}" type="slidenum">
              <a:rPr lang="de-DE" altLang="en-US" sz="1200" b="0"/>
              <a:pPr algn="r"/>
              <a:t>45</a:t>
            </a:fld>
            <a:endParaRPr lang="de-DE" altLang="en-US" sz="1200" b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07F365C7-1106-42BC-99B9-A30CFC441EEC}" type="slidenum">
              <a:rPr lang="de-DE" altLang="en-US" sz="1200" b="0"/>
              <a:pPr algn="r"/>
              <a:t>46</a:t>
            </a:fld>
            <a:endParaRPr lang="de-DE" altLang="en-US" sz="1200" b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07F365C7-1106-42BC-99B9-A30CFC441EEC}" type="slidenum">
              <a:rPr lang="de-DE" altLang="en-US" sz="1200" b="0"/>
              <a:pPr algn="r"/>
              <a:t>47</a:t>
            </a:fld>
            <a:endParaRPr lang="de-DE" altLang="en-US" sz="1200" b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257251-B339-4110-95F3-B056236AE188}" type="slidenum">
              <a:rPr lang="de-DE" altLang="en-US" smtClean="0">
                <a:latin typeface="Arial" pitchFamily="34" charset="0"/>
              </a:rPr>
              <a:pPr/>
              <a:t>6</a:t>
            </a:fld>
            <a:endParaRPr lang="de-DE" altLang="en-US" smtClean="0">
              <a:latin typeface="Arial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56B494-C62A-4E58-A0C5-F16111EA2029}" type="slidenum">
              <a:rPr lang="de-DE" altLang="en-US" smtClean="0">
                <a:latin typeface="Arial" pitchFamily="34" charset="0"/>
              </a:rPr>
              <a:pPr/>
              <a:t>7</a:t>
            </a:fld>
            <a:endParaRPr lang="de-DE" altLang="en-US" smtClean="0">
              <a:latin typeface="Arial" pitchFamily="34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78363"/>
            <a:ext cx="4603750" cy="276225"/>
          </a:xfrm>
          <a:noFill/>
          <a:ln/>
        </p:spPr>
        <p:txBody>
          <a:bodyPr>
            <a:spAutoFit/>
          </a:bodyPr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D3696022-ED17-4D68-8411-D720E3213E7C}" type="slidenum">
              <a:rPr lang="de-DE" altLang="en-US" sz="1200" b="0"/>
              <a:pPr algn="r"/>
              <a:t>9</a:t>
            </a:fld>
            <a:endParaRPr lang="de-DE" altLang="en-US" sz="1200" b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62AE6606-CB6D-4C64-92E6-25D651A89898}" type="slidenum">
              <a:rPr lang="de-DE" altLang="en-US" sz="1200" b="0"/>
              <a:pPr algn="r"/>
              <a:t>10</a:t>
            </a:fld>
            <a:endParaRPr lang="de-DE" altLang="en-US" sz="1200" b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600200"/>
          </a:xfrm>
        </p:spPr>
        <p:txBody>
          <a:bodyPr lIns="91440" tIns="45720" rIns="91440" bIns="45720" anchor="ctr"/>
          <a:lstStyle>
            <a:lvl1pPr>
              <a:defRPr/>
            </a:lvl1pPr>
          </a:lstStyle>
          <a:p>
            <a:r>
              <a:rPr lang="de-DE" altLang="en-US"/>
              <a:t>Klicken Sie, um das Format des Titel-Masters zu bearbeiten.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3886200"/>
            <a:ext cx="6781800" cy="1981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800"/>
            </a:lvl1pPr>
          </a:lstStyle>
          <a:p>
            <a:r>
              <a:rPr lang="de-DE" altLang="en-US"/>
              <a:t>Klicken Sie, um das Format des Untertitel-Masters zu bearbeiten.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286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</a:defRPr>
            </a:lvl1pPr>
          </a:lstStyle>
          <a:p>
            <a:pPr>
              <a:defRPr/>
            </a:pPr>
            <a:fld id="{231E1423-128B-43E5-9B33-3BA84133560E}" type="slidenum">
              <a:rPr lang="de-DE" altLang="en-US"/>
              <a:pPr>
                <a:defRPr/>
              </a:pPr>
              <a:t>‹Nr.›</a:t>
            </a:fld>
            <a:endParaRPr lang="de-DE" altLang="en-US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228600"/>
            <a:ext cx="200025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584835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62400" y="1447800"/>
            <a:ext cx="2171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6500" y="1447800"/>
            <a:ext cx="2171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5"/>
          <p:cNvSpPr>
            <a:spLocks noChangeShapeType="1"/>
          </p:cNvSpPr>
          <p:nvPr/>
        </p:nvSpPr>
        <p:spPr bwMode="auto">
          <a:xfrm>
            <a:off x="8763000" y="381000"/>
            <a:ext cx="0" cy="611188"/>
          </a:xfrm>
          <a:prstGeom prst="line">
            <a:avLst/>
          </a:prstGeom>
          <a:noFill/>
          <a:ln w="10795">
            <a:solidFill>
              <a:srgbClr val="959595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>
              <a:latin typeface="Arial" charset="0"/>
            </a:endParaRPr>
          </a:p>
        </p:txBody>
      </p:sp>
      <p:pic>
        <p:nvPicPr>
          <p:cNvPr id="3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43625"/>
            <a:ext cx="9144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6"/>
          <p:cNvSpPr>
            <a:spLocks noChangeArrowheads="1"/>
          </p:cNvSpPr>
          <p:nvPr userDrawn="1"/>
        </p:nvSpPr>
        <p:spPr bwMode="auto">
          <a:xfrm>
            <a:off x="1357290" y="6427788"/>
            <a:ext cx="49990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tabLst>
                <a:tab pos="7715250" algn="l"/>
              </a:tabLst>
              <a:defRPr/>
            </a:pPr>
            <a:r>
              <a:rPr lang="de-DE" sz="1400" dirty="0" err="1" smtClean="0">
                <a:solidFill>
                  <a:srgbClr val="0000FF"/>
                </a:solidFill>
                <a:latin typeface="Arial" charset="0"/>
              </a:rPr>
              <a:t>Presentation</a:t>
            </a:r>
            <a:r>
              <a:rPr lang="de-DE" sz="1400" dirty="0" smtClean="0">
                <a:solidFill>
                  <a:srgbClr val="0000FF"/>
                </a:solidFill>
                <a:latin typeface="Arial" charset="0"/>
              </a:rPr>
              <a:t> Univ. </a:t>
            </a:r>
            <a:r>
              <a:rPr lang="de-DE" sz="1400" dirty="0" err="1" smtClean="0">
                <a:solidFill>
                  <a:srgbClr val="0000FF"/>
                </a:solidFill>
                <a:latin typeface="Arial" charset="0"/>
              </a:rPr>
              <a:t>of</a:t>
            </a:r>
            <a:r>
              <a:rPr lang="de-DE" sz="1400" dirty="0" smtClean="0">
                <a:solidFill>
                  <a:srgbClr val="0000FF"/>
                </a:solidFill>
                <a:latin typeface="Arial" charset="0"/>
              </a:rPr>
              <a:t> Craiova 16. </a:t>
            </a:r>
            <a:r>
              <a:rPr lang="de-DE" sz="1400" dirty="0">
                <a:solidFill>
                  <a:srgbClr val="0000FF"/>
                </a:solidFill>
                <a:latin typeface="Arial" charset="0"/>
              </a:rPr>
              <a:t>May 2013  </a:t>
            </a:r>
            <a:endParaRPr lang="de-DE" sz="1400" dirty="0">
              <a:solidFill>
                <a:srgbClr val="FF0B0B"/>
              </a:solidFill>
              <a:latin typeface="Arial" charset="0"/>
            </a:endParaRPr>
          </a:p>
        </p:txBody>
      </p:sp>
      <p:pic>
        <p:nvPicPr>
          <p:cNvPr id="5" name="Image 6"/>
          <p:cNvPicPr>
            <a:picLocks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6237288"/>
            <a:ext cx="15113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3306" name="Group 122"/>
          <p:cNvGrpSpPr>
            <a:grpSpLocks/>
          </p:cNvGrpSpPr>
          <p:nvPr userDrawn="1"/>
        </p:nvGrpSpPr>
        <p:grpSpPr bwMode="auto">
          <a:xfrm>
            <a:off x="5334020" y="6181734"/>
            <a:ext cx="3595698" cy="604852"/>
            <a:chOff x="1743" y="1549"/>
            <a:chExt cx="8758" cy="1540"/>
          </a:xfrm>
        </p:grpSpPr>
        <p:graphicFrame>
          <p:nvGraphicFramePr>
            <p:cNvPr id="93307" name="Object 123"/>
            <p:cNvGraphicFramePr>
              <a:graphicFrameLocks noChangeAspect="1"/>
            </p:cNvGraphicFramePr>
            <p:nvPr/>
          </p:nvGraphicFramePr>
          <p:xfrm>
            <a:off x="8994" y="1736"/>
            <a:ext cx="1349" cy="984"/>
          </p:xfrm>
          <a:graphic>
            <a:graphicData uri="http://schemas.openxmlformats.org/presentationml/2006/ole">
              <p:oleObj spid="_x0000_s93307" name="Picture" r:id="rId5" imgW="2533680" imgH="1847880" progId="Word.Picture.8">
                <p:embed/>
              </p:oleObj>
            </a:graphicData>
          </a:graphic>
        </p:graphicFrame>
        <p:sp>
          <p:nvSpPr>
            <p:cNvPr id="93308" name="Text Box 124"/>
            <p:cNvSpPr txBox="1">
              <a:spLocks noChangeArrowheads="1"/>
            </p:cNvSpPr>
            <p:nvPr/>
          </p:nvSpPr>
          <p:spPr bwMode="auto">
            <a:xfrm>
              <a:off x="3189" y="2638"/>
              <a:ext cx="5652" cy="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93309" name="Text Box 125"/>
            <p:cNvSpPr txBox="1">
              <a:spLocks noChangeArrowheads="1"/>
            </p:cNvSpPr>
            <p:nvPr/>
          </p:nvSpPr>
          <p:spPr bwMode="auto">
            <a:xfrm>
              <a:off x="2803" y="1549"/>
              <a:ext cx="6423" cy="603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 vert="horz" wrap="square" lIns="18034" tIns="10795" rIns="18034" bIns="107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93310" name="Line 126"/>
            <p:cNvSpPr>
              <a:spLocks noChangeShapeType="1"/>
            </p:cNvSpPr>
            <p:nvPr/>
          </p:nvSpPr>
          <p:spPr bwMode="auto">
            <a:xfrm>
              <a:off x="1875" y="3089"/>
              <a:ext cx="862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grpSp>
          <p:nvGrpSpPr>
            <p:cNvPr id="93311" name="Group 127"/>
            <p:cNvGrpSpPr>
              <a:grpSpLocks/>
            </p:cNvGrpSpPr>
            <p:nvPr/>
          </p:nvGrpSpPr>
          <p:grpSpPr bwMode="auto">
            <a:xfrm>
              <a:off x="4232" y="2151"/>
              <a:ext cx="3208" cy="366"/>
              <a:chOff x="4232" y="2151"/>
              <a:chExt cx="3208" cy="366"/>
            </a:xfrm>
          </p:grpSpPr>
          <p:sp>
            <p:nvSpPr>
              <p:cNvPr id="93312" name="Freeform 128"/>
              <p:cNvSpPr>
                <a:spLocks/>
              </p:cNvSpPr>
              <p:nvPr/>
            </p:nvSpPr>
            <p:spPr bwMode="auto">
              <a:xfrm>
                <a:off x="5547" y="2161"/>
                <a:ext cx="299" cy="355"/>
              </a:xfrm>
              <a:custGeom>
                <a:avLst/>
                <a:gdLst/>
                <a:ahLst/>
                <a:cxnLst>
                  <a:cxn ang="0">
                    <a:pos x="1506" y="1382"/>
                  </a:cxn>
                  <a:cxn ang="0">
                    <a:pos x="1506" y="1786"/>
                  </a:cxn>
                  <a:cxn ang="0">
                    <a:pos x="0" y="1786"/>
                  </a:cxn>
                  <a:cxn ang="0">
                    <a:pos x="0" y="0"/>
                  </a:cxn>
                  <a:cxn ang="0">
                    <a:pos x="1478" y="0"/>
                  </a:cxn>
                  <a:cxn ang="0">
                    <a:pos x="1478" y="381"/>
                  </a:cxn>
                  <a:cxn ang="0">
                    <a:pos x="553" y="381"/>
                  </a:cxn>
                  <a:cxn ang="0">
                    <a:pos x="553" y="664"/>
                  </a:cxn>
                  <a:cxn ang="0">
                    <a:pos x="1412" y="664"/>
                  </a:cxn>
                  <a:cxn ang="0">
                    <a:pos x="1412" y="1030"/>
                  </a:cxn>
                  <a:cxn ang="0">
                    <a:pos x="553" y="1030"/>
                  </a:cxn>
                  <a:cxn ang="0">
                    <a:pos x="553" y="1382"/>
                  </a:cxn>
                  <a:cxn ang="0">
                    <a:pos x="1506" y="1382"/>
                  </a:cxn>
                </a:cxnLst>
                <a:rect l="0" t="0" r="r" b="b"/>
                <a:pathLst>
                  <a:path w="1506" h="1786">
                    <a:moveTo>
                      <a:pt x="1506" y="1382"/>
                    </a:moveTo>
                    <a:lnTo>
                      <a:pt x="1506" y="1786"/>
                    </a:lnTo>
                    <a:lnTo>
                      <a:pt x="0" y="1786"/>
                    </a:lnTo>
                    <a:lnTo>
                      <a:pt x="0" y="0"/>
                    </a:lnTo>
                    <a:lnTo>
                      <a:pt x="1478" y="0"/>
                    </a:lnTo>
                    <a:lnTo>
                      <a:pt x="1478" y="381"/>
                    </a:lnTo>
                    <a:lnTo>
                      <a:pt x="553" y="381"/>
                    </a:lnTo>
                    <a:lnTo>
                      <a:pt x="553" y="664"/>
                    </a:lnTo>
                    <a:lnTo>
                      <a:pt x="1412" y="664"/>
                    </a:lnTo>
                    <a:lnTo>
                      <a:pt x="1412" y="1030"/>
                    </a:lnTo>
                    <a:lnTo>
                      <a:pt x="553" y="1030"/>
                    </a:lnTo>
                    <a:lnTo>
                      <a:pt x="553" y="1382"/>
                    </a:lnTo>
                    <a:lnTo>
                      <a:pt x="1506" y="1382"/>
                    </a:lnTo>
                    <a:close/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13" name="Freeform 129"/>
              <p:cNvSpPr>
                <a:spLocks/>
              </p:cNvSpPr>
              <p:nvPr/>
            </p:nvSpPr>
            <p:spPr bwMode="auto">
              <a:xfrm>
                <a:off x="4348" y="2161"/>
                <a:ext cx="296" cy="356"/>
              </a:xfrm>
              <a:custGeom>
                <a:avLst/>
                <a:gdLst/>
                <a:ahLst/>
                <a:cxnLst>
                  <a:cxn ang="0">
                    <a:pos x="432" y="1460"/>
                  </a:cxn>
                  <a:cxn ang="0">
                    <a:pos x="374" y="1464"/>
                  </a:cxn>
                  <a:cxn ang="0">
                    <a:pos x="247" y="1421"/>
                  </a:cxn>
                  <a:cxn ang="0">
                    <a:pos x="295" y="1314"/>
                  </a:cxn>
                  <a:cxn ang="0">
                    <a:pos x="237" y="1301"/>
                  </a:cxn>
                  <a:cxn ang="0">
                    <a:pos x="87" y="1279"/>
                  </a:cxn>
                  <a:cxn ang="0">
                    <a:pos x="205" y="1158"/>
                  </a:cxn>
                  <a:cxn ang="0">
                    <a:pos x="169" y="1109"/>
                  </a:cxn>
                  <a:cxn ang="0">
                    <a:pos x="13" y="1047"/>
                  </a:cxn>
                  <a:cxn ang="0">
                    <a:pos x="156" y="963"/>
                  </a:cxn>
                  <a:cxn ang="0">
                    <a:pos x="137" y="903"/>
                  </a:cxn>
                  <a:cxn ang="0">
                    <a:pos x="2" y="803"/>
                  </a:cxn>
                  <a:cxn ang="0">
                    <a:pos x="165" y="760"/>
                  </a:cxn>
                  <a:cxn ang="0">
                    <a:pos x="162" y="702"/>
                  </a:cxn>
                  <a:cxn ang="0">
                    <a:pos x="59" y="565"/>
                  </a:cxn>
                  <a:cxn ang="0">
                    <a:pos x="205" y="574"/>
                  </a:cxn>
                  <a:cxn ang="0">
                    <a:pos x="247" y="528"/>
                  </a:cxn>
                  <a:cxn ang="0">
                    <a:pos x="149" y="395"/>
                  </a:cxn>
                  <a:cxn ang="0">
                    <a:pos x="318" y="402"/>
                  </a:cxn>
                  <a:cxn ang="0">
                    <a:pos x="368" y="368"/>
                  </a:cxn>
                  <a:cxn ang="0">
                    <a:pos x="309" y="212"/>
                  </a:cxn>
                  <a:cxn ang="0">
                    <a:pos x="471" y="261"/>
                  </a:cxn>
                  <a:cxn ang="0">
                    <a:pos x="530" y="245"/>
                  </a:cxn>
                  <a:cxn ang="0">
                    <a:pos x="514" y="79"/>
                  </a:cxn>
                  <a:cxn ang="0">
                    <a:pos x="658" y="171"/>
                  </a:cxn>
                  <a:cxn ang="0">
                    <a:pos x="720" y="171"/>
                  </a:cxn>
                  <a:cxn ang="0">
                    <a:pos x="748" y="7"/>
                  </a:cxn>
                  <a:cxn ang="0">
                    <a:pos x="860" y="134"/>
                  </a:cxn>
                  <a:cxn ang="0">
                    <a:pos x="919" y="151"/>
                  </a:cxn>
                  <a:cxn ang="0">
                    <a:pos x="993" y="0"/>
                  </a:cxn>
                  <a:cxn ang="0">
                    <a:pos x="1065" y="130"/>
                  </a:cxn>
                  <a:cxn ang="0">
                    <a:pos x="1097" y="183"/>
                  </a:cxn>
                  <a:cxn ang="0">
                    <a:pos x="1182" y="102"/>
                  </a:cxn>
                  <a:cxn ang="0">
                    <a:pos x="1263" y="206"/>
                  </a:cxn>
                  <a:cxn ang="0">
                    <a:pos x="1276" y="261"/>
                  </a:cxn>
                  <a:cxn ang="0">
                    <a:pos x="1338" y="249"/>
                  </a:cxn>
                  <a:cxn ang="0">
                    <a:pos x="1466" y="274"/>
                  </a:cxn>
                  <a:cxn ang="0">
                    <a:pos x="1432" y="384"/>
                  </a:cxn>
                  <a:cxn ang="0">
                    <a:pos x="1016" y="407"/>
                  </a:cxn>
                  <a:cxn ang="0">
                    <a:pos x="649" y="465"/>
                  </a:cxn>
                  <a:cxn ang="0">
                    <a:pos x="428" y="761"/>
                  </a:cxn>
                  <a:cxn ang="0">
                    <a:pos x="475" y="1129"/>
                  </a:cxn>
                  <a:cxn ang="0">
                    <a:pos x="766" y="1360"/>
                  </a:cxn>
                  <a:cxn ang="0">
                    <a:pos x="1135" y="1321"/>
                  </a:cxn>
                  <a:cxn ang="0">
                    <a:pos x="1358" y="1460"/>
                  </a:cxn>
                  <a:cxn ang="0">
                    <a:pos x="1377" y="1578"/>
                  </a:cxn>
                  <a:cxn ang="0">
                    <a:pos x="1244" y="1585"/>
                  </a:cxn>
                  <a:cxn ang="0">
                    <a:pos x="1189" y="1562"/>
                  </a:cxn>
                  <a:cxn ang="0">
                    <a:pos x="1175" y="1679"/>
                  </a:cxn>
                  <a:cxn ang="0">
                    <a:pos x="1045" y="1654"/>
                  </a:cxn>
                  <a:cxn ang="0">
                    <a:pos x="997" y="1617"/>
                  </a:cxn>
                  <a:cxn ang="0">
                    <a:pos x="947" y="1725"/>
                  </a:cxn>
                  <a:cxn ang="0">
                    <a:pos x="843" y="1725"/>
                  </a:cxn>
                  <a:cxn ang="0">
                    <a:pos x="798" y="1617"/>
                  </a:cxn>
                  <a:cxn ang="0">
                    <a:pos x="748" y="1654"/>
                  </a:cxn>
                  <a:cxn ang="0">
                    <a:pos x="618" y="1679"/>
                  </a:cxn>
                  <a:cxn ang="0">
                    <a:pos x="606" y="1562"/>
                  </a:cxn>
                  <a:cxn ang="0">
                    <a:pos x="547" y="1585"/>
                  </a:cxn>
                  <a:cxn ang="0">
                    <a:pos x="416" y="1578"/>
                  </a:cxn>
                </a:cxnLst>
                <a:rect l="0" t="0" r="r" b="b"/>
                <a:pathLst>
                  <a:path w="1485" h="1787">
                    <a:moveTo>
                      <a:pt x="439" y="1519"/>
                    </a:moveTo>
                    <a:lnTo>
                      <a:pt x="446" y="1499"/>
                    </a:lnTo>
                    <a:lnTo>
                      <a:pt x="446" y="1478"/>
                    </a:lnTo>
                    <a:lnTo>
                      <a:pt x="432" y="1460"/>
                    </a:lnTo>
                    <a:lnTo>
                      <a:pt x="430" y="1458"/>
                    </a:lnTo>
                    <a:lnTo>
                      <a:pt x="410" y="1451"/>
                    </a:lnTo>
                    <a:lnTo>
                      <a:pt x="391" y="1455"/>
                    </a:lnTo>
                    <a:lnTo>
                      <a:pt x="374" y="1464"/>
                    </a:lnTo>
                    <a:lnTo>
                      <a:pt x="318" y="1499"/>
                    </a:lnTo>
                    <a:lnTo>
                      <a:pt x="260" y="1519"/>
                    </a:lnTo>
                    <a:lnTo>
                      <a:pt x="221" y="1480"/>
                    </a:lnTo>
                    <a:lnTo>
                      <a:pt x="247" y="1421"/>
                    </a:lnTo>
                    <a:lnTo>
                      <a:pt x="286" y="1373"/>
                    </a:lnTo>
                    <a:lnTo>
                      <a:pt x="299" y="1357"/>
                    </a:lnTo>
                    <a:lnTo>
                      <a:pt x="302" y="1334"/>
                    </a:lnTo>
                    <a:lnTo>
                      <a:pt x="295" y="1314"/>
                    </a:lnTo>
                    <a:lnTo>
                      <a:pt x="293" y="1311"/>
                    </a:lnTo>
                    <a:lnTo>
                      <a:pt x="276" y="1298"/>
                    </a:lnTo>
                    <a:lnTo>
                      <a:pt x="256" y="1295"/>
                    </a:lnTo>
                    <a:lnTo>
                      <a:pt x="237" y="1301"/>
                    </a:lnTo>
                    <a:lnTo>
                      <a:pt x="237" y="1304"/>
                    </a:lnTo>
                    <a:lnTo>
                      <a:pt x="176" y="1320"/>
                    </a:lnTo>
                    <a:lnTo>
                      <a:pt x="114" y="1324"/>
                    </a:lnTo>
                    <a:lnTo>
                      <a:pt x="87" y="1279"/>
                    </a:lnTo>
                    <a:lnTo>
                      <a:pt x="126" y="1229"/>
                    </a:lnTo>
                    <a:lnTo>
                      <a:pt x="176" y="1187"/>
                    </a:lnTo>
                    <a:lnTo>
                      <a:pt x="195" y="1178"/>
                    </a:lnTo>
                    <a:lnTo>
                      <a:pt x="205" y="1158"/>
                    </a:lnTo>
                    <a:lnTo>
                      <a:pt x="205" y="1139"/>
                    </a:lnTo>
                    <a:lnTo>
                      <a:pt x="201" y="1132"/>
                    </a:lnTo>
                    <a:lnTo>
                      <a:pt x="188" y="1116"/>
                    </a:lnTo>
                    <a:lnTo>
                      <a:pt x="169" y="1109"/>
                    </a:lnTo>
                    <a:lnTo>
                      <a:pt x="149" y="1109"/>
                    </a:lnTo>
                    <a:lnTo>
                      <a:pt x="84" y="1112"/>
                    </a:lnTo>
                    <a:lnTo>
                      <a:pt x="22" y="1096"/>
                    </a:lnTo>
                    <a:lnTo>
                      <a:pt x="13" y="1047"/>
                    </a:lnTo>
                    <a:lnTo>
                      <a:pt x="64" y="1007"/>
                    </a:lnTo>
                    <a:lnTo>
                      <a:pt x="123" y="984"/>
                    </a:lnTo>
                    <a:lnTo>
                      <a:pt x="142" y="979"/>
                    </a:lnTo>
                    <a:lnTo>
                      <a:pt x="156" y="963"/>
                    </a:lnTo>
                    <a:lnTo>
                      <a:pt x="162" y="943"/>
                    </a:lnTo>
                    <a:lnTo>
                      <a:pt x="162" y="936"/>
                    </a:lnTo>
                    <a:lnTo>
                      <a:pt x="153" y="917"/>
                    </a:lnTo>
                    <a:lnTo>
                      <a:pt x="137" y="903"/>
                    </a:lnTo>
                    <a:lnTo>
                      <a:pt x="117" y="901"/>
                    </a:lnTo>
                    <a:lnTo>
                      <a:pt x="55" y="883"/>
                    </a:lnTo>
                    <a:lnTo>
                      <a:pt x="0" y="855"/>
                    </a:lnTo>
                    <a:lnTo>
                      <a:pt x="2" y="803"/>
                    </a:lnTo>
                    <a:lnTo>
                      <a:pt x="61" y="780"/>
                    </a:lnTo>
                    <a:lnTo>
                      <a:pt x="126" y="773"/>
                    </a:lnTo>
                    <a:lnTo>
                      <a:pt x="146" y="773"/>
                    </a:lnTo>
                    <a:lnTo>
                      <a:pt x="165" y="760"/>
                    </a:lnTo>
                    <a:lnTo>
                      <a:pt x="176" y="744"/>
                    </a:lnTo>
                    <a:lnTo>
                      <a:pt x="176" y="737"/>
                    </a:lnTo>
                    <a:lnTo>
                      <a:pt x="176" y="718"/>
                    </a:lnTo>
                    <a:lnTo>
                      <a:pt x="162" y="702"/>
                    </a:lnTo>
                    <a:lnTo>
                      <a:pt x="142" y="691"/>
                    </a:lnTo>
                    <a:lnTo>
                      <a:pt x="87" y="659"/>
                    </a:lnTo>
                    <a:lnTo>
                      <a:pt x="41" y="613"/>
                    </a:lnTo>
                    <a:lnTo>
                      <a:pt x="59" y="565"/>
                    </a:lnTo>
                    <a:lnTo>
                      <a:pt x="123" y="561"/>
                    </a:lnTo>
                    <a:lnTo>
                      <a:pt x="185" y="567"/>
                    </a:lnTo>
                    <a:lnTo>
                      <a:pt x="185" y="571"/>
                    </a:lnTo>
                    <a:lnTo>
                      <a:pt x="205" y="574"/>
                    </a:lnTo>
                    <a:lnTo>
                      <a:pt x="228" y="567"/>
                    </a:lnTo>
                    <a:lnTo>
                      <a:pt x="240" y="555"/>
                    </a:lnTo>
                    <a:lnTo>
                      <a:pt x="244" y="548"/>
                    </a:lnTo>
                    <a:lnTo>
                      <a:pt x="247" y="528"/>
                    </a:lnTo>
                    <a:lnTo>
                      <a:pt x="240" y="509"/>
                    </a:lnTo>
                    <a:lnTo>
                      <a:pt x="224" y="496"/>
                    </a:lnTo>
                    <a:lnTo>
                      <a:pt x="182" y="450"/>
                    </a:lnTo>
                    <a:lnTo>
                      <a:pt x="149" y="395"/>
                    </a:lnTo>
                    <a:lnTo>
                      <a:pt x="178" y="352"/>
                    </a:lnTo>
                    <a:lnTo>
                      <a:pt x="240" y="366"/>
                    </a:lnTo>
                    <a:lnTo>
                      <a:pt x="299" y="391"/>
                    </a:lnTo>
                    <a:lnTo>
                      <a:pt x="318" y="402"/>
                    </a:lnTo>
                    <a:lnTo>
                      <a:pt x="338" y="402"/>
                    </a:lnTo>
                    <a:lnTo>
                      <a:pt x="357" y="391"/>
                    </a:lnTo>
                    <a:lnTo>
                      <a:pt x="361" y="386"/>
                    </a:lnTo>
                    <a:lnTo>
                      <a:pt x="368" y="368"/>
                    </a:lnTo>
                    <a:lnTo>
                      <a:pt x="368" y="346"/>
                    </a:lnTo>
                    <a:lnTo>
                      <a:pt x="354" y="329"/>
                    </a:lnTo>
                    <a:lnTo>
                      <a:pt x="325" y="274"/>
                    </a:lnTo>
                    <a:lnTo>
                      <a:pt x="309" y="212"/>
                    </a:lnTo>
                    <a:lnTo>
                      <a:pt x="352" y="180"/>
                    </a:lnTo>
                    <a:lnTo>
                      <a:pt x="407" y="210"/>
                    </a:lnTo>
                    <a:lnTo>
                      <a:pt x="455" y="249"/>
                    </a:lnTo>
                    <a:lnTo>
                      <a:pt x="471" y="261"/>
                    </a:lnTo>
                    <a:lnTo>
                      <a:pt x="491" y="268"/>
                    </a:lnTo>
                    <a:lnTo>
                      <a:pt x="510" y="265"/>
                    </a:lnTo>
                    <a:lnTo>
                      <a:pt x="514" y="261"/>
                    </a:lnTo>
                    <a:lnTo>
                      <a:pt x="530" y="245"/>
                    </a:lnTo>
                    <a:lnTo>
                      <a:pt x="533" y="226"/>
                    </a:lnTo>
                    <a:lnTo>
                      <a:pt x="528" y="206"/>
                    </a:lnTo>
                    <a:lnTo>
                      <a:pt x="514" y="144"/>
                    </a:lnTo>
                    <a:lnTo>
                      <a:pt x="514" y="79"/>
                    </a:lnTo>
                    <a:lnTo>
                      <a:pt x="563" y="59"/>
                    </a:lnTo>
                    <a:lnTo>
                      <a:pt x="608" y="102"/>
                    </a:lnTo>
                    <a:lnTo>
                      <a:pt x="645" y="153"/>
                    </a:lnTo>
                    <a:lnTo>
                      <a:pt x="658" y="171"/>
                    </a:lnTo>
                    <a:lnTo>
                      <a:pt x="674" y="183"/>
                    </a:lnTo>
                    <a:lnTo>
                      <a:pt x="693" y="183"/>
                    </a:lnTo>
                    <a:lnTo>
                      <a:pt x="700" y="183"/>
                    </a:lnTo>
                    <a:lnTo>
                      <a:pt x="720" y="171"/>
                    </a:lnTo>
                    <a:lnTo>
                      <a:pt x="725" y="151"/>
                    </a:lnTo>
                    <a:lnTo>
                      <a:pt x="725" y="130"/>
                    </a:lnTo>
                    <a:lnTo>
                      <a:pt x="729" y="69"/>
                    </a:lnTo>
                    <a:lnTo>
                      <a:pt x="748" y="7"/>
                    </a:lnTo>
                    <a:lnTo>
                      <a:pt x="801" y="0"/>
                    </a:lnTo>
                    <a:lnTo>
                      <a:pt x="833" y="52"/>
                    </a:lnTo>
                    <a:lnTo>
                      <a:pt x="856" y="114"/>
                    </a:lnTo>
                    <a:lnTo>
                      <a:pt x="860" y="134"/>
                    </a:lnTo>
                    <a:lnTo>
                      <a:pt x="876" y="151"/>
                    </a:lnTo>
                    <a:lnTo>
                      <a:pt x="896" y="157"/>
                    </a:lnTo>
                    <a:lnTo>
                      <a:pt x="899" y="157"/>
                    </a:lnTo>
                    <a:lnTo>
                      <a:pt x="919" y="151"/>
                    </a:lnTo>
                    <a:lnTo>
                      <a:pt x="931" y="134"/>
                    </a:lnTo>
                    <a:lnTo>
                      <a:pt x="938" y="114"/>
                    </a:lnTo>
                    <a:lnTo>
                      <a:pt x="958" y="52"/>
                    </a:lnTo>
                    <a:lnTo>
                      <a:pt x="993" y="0"/>
                    </a:lnTo>
                    <a:lnTo>
                      <a:pt x="1045" y="7"/>
                    </a:lnTo>
                    <a:lnTo>
                      <a:pt x="1065" y="69"/>
                    </a:lnTo>
                    <a:lnTo>
                      <a:pt x="1068" y="130"/>
                    </a:lnTo>
                    <a:lnTo>
                      <a:pt x="1065" y="130"/>
                    </a:lnTo>
                    <a:lnTo>
                      <a:pt x="1065" y="151"/>
                    </a:lnTo>
                    <a:lnTo>
                      <a:pt x="1075" y="171"/>
                    </a:lnTo>
                    <a:lnTo>
                      <a:pt x="1094" y="183"/>
                    </a:lnTo>
                    <a:lnTo>
                      <a:pt x="1097" y="183"/>
                    </a:lnTo>
                    <a:lnTo>
                      <a:pt x="1120" y="183"/>
                    </a:lnTo>
                    <a:lnTo>
                      <a:pt x="1136" y="171"/>
                    </a:lnTo>
                    <a:lnTo>
                      <a:pt x="1146" y="153"/>
                    </a:lnTo>
                    <a:lnTo>
                      <a:pt x="1182" y="102"/>
                    </a:lnTo>
                    <a:lnTo>
                      <a:pt x="1231" y="59"/>
                    </a:lnTo>
                    <a:lnTo>
                      <a:pt x="1280" y="79"/>
                    </a:lnTo>
                    <a:lnTo>
                      <a:pt x="1280" y="144"/>
                    </a:lnTo>
                    <a:lnTo>
                      <a:pt x="1263" y="206"/>
                    </a:lnTo>
                    <a:lnTo>
                      <a:pt x="1267" y="206"/>
                    </a:lnTo>
                    <a:lnTo>
                      <a:pt x="1260" y="226"/>
                    </a:lnTo>
                    <a:lnTo>
                      <a:pt x="1263" y="245"/>
                    </a:lnTo>
                    <a:lnTo>
                      <a:pt x="1276" y="261"/>
                    </a:lnTo>
                    <a:lnTo>
                      <a:pt x="1280" y="265"/>
                    </a:lnTo>
                    <a:lnTo>
                      <a:pt x="1303" y="268"/>
                    </a:lnTo>
                    <a:lnTo>
                      <a:pt x="1322" y="261"/>
                    </a:lnTo>
                    <a:lnTo>
                      <a:pt x="1338" y="249"/>
                    </a:lnTo>
                    <a:lnTo>
                      <a:pt x="1384" y="210"/>
                    </a:lnTo>
                    <a:lnTo>
                      <a:pt x="1443" y="180"/>
                    </a:lnTo>
                    <a:lnTo>
                      <a:pt x="1485" y="212"/>
                    </a:lnTo>
                    <a:lnTo>
                      <a:pt x="1466" y="274"/>
                    </a:lnTo>
                    <a:lnTo>
                      <a:pt x="1436" y="329"/>
                    </a:lnTo>
                    <a:lnTo>
                      <a:pt x="1427" y="346"/>
                    </a:lnTo>
                    <a:lnTo>
                      <a:pt x="1423" y="368"/>
                    </a:lnTo>
                    <a:lnTo>
                      <a:pt x="1432" y="384"/>
                    </a:lnTo>
                    <a:lnTo>
                      <a:pt x="1260" y="548"/>
                    </a:lnTo>
                    <a:lnTo>
                      <a:pt x="1189" y="486"/>
                    </a:lnTo>
                    <a:lnTo>
                      <a:pt x="1106" y="438"/>
                    </a:lnTo>
                    <a:lnTo>
                      <a:pt x="1016" y="407"/>
                    </a:lnTo>
                    <a:lnTo>
                      <a:pt x="922" y="395"/>
                    </a:lnTo>
                    <a:lnTo>
                      <a:pt x="828" y="401"/>
                    </a:lnTo>
                    <a:lnTo>
                      <a:pt x="736" y="424"/>
                    </a:lnTo>
                    <a:lnTo>
                      <a:pt x="649" y="465"/>
                    </a:lnTo>
                    <a:lnTo>
                      <a:pt x="574" y="521"/>
                    </a:lnTo>
                    <a:lnTo>
                      <a:pt x="509" y="591"/>
                    </a:lnTo>
                    <a:lnTo>
                      <a:pt x="461" y="673"/>
                    </a:lnTo>
                    <a:lnTo>
                      <a:pt x="428" y="761"/>
                    </a:lnTo>
                    <a:lnTo>
                      <a:pt x="413" y="856"/>
                    </a:lnTo>
                    <a:lnTo>
                      <a:pt x="415" y="950"/>
                    </a:lnTo>
                    <a:lnTo>
                      <a:pt x="437" y="1043"/>
                    </a:lnTo>
                    <a:lnTo>
                      <a:pt x="475" y="1129"/>
                    </a:lnTo>
                    <a:lnTo>
                      <a:pt x="530" y="1208"/>
                    </a:lnTo>
                    <a:lnTo>
                      <a:pt x="598" y="1273"/>
                    </a:lnTo>
                    <a:lnTo>
                      <a:pt x="678" y="1325"/>
                    </a:lnTo>
                    <a:lnTo>
                      <a:pt x="766" y="1360"/>
                    </a:lnTo>
                    <a:lnTo>
                      <a:pt x="860" y="1378"/>
                    </a:lnTo>
                    <a:lnTo>
                      <a:pt x="954" y="1376"/>
                    </a:lnTo>
                    <a:lnTo>
                      <a:pt x="1047" y="1358"/>
                    </a:lnTo>
                    <a:lnTo>
                      <a:pt x="1135" y="1321"/>
                    </a:lnTo>
                    <a:lnTo>
                      <a:pt x="1214" y="1270"/>
                    </a:lnTo>
                    <a:lnTo>
                      <a:pt x="1366" y="1456"/>
                    </a:lnTo>
                    <a:lnTo>
                      <a:pt x="1361" y="1458"/>
                    </a:lnTo>
                    <a:lnTo>
                      <a:pt x="1358" y="1460"/>
                    </a:lnTo>
                    <a:lnTo>
                      <a:pt x="1349" y="1478"/>
                    </a:lnTo>
                    <a:lnTo>
                      <a:pt x="1345" y="1499"/>
                    </a:lnTo>
                    <a:lnTo>
                      <a:pt x="1354" y="1519"/>
                    </a:lnTo>
                    <a:lnTo>
                      <a:pt x="1377" y="1578"/>
                    </a:lnTo>
                    <a:lnTo>
                      <a:pt x="1388" y="1640"/>
                    </a:lnTo>
                    <a:lnTo>
                      <a:pt x="1338" y="1666"/>
                    </a:lnTo>
                    <a:lnTo>
                      <a:pt x="1286" y="1631"/>
                    </a:lnTo>
                    <a:lnTo>
                      <a:pt x="1244" y="1585"/>
                    </a:lnTo>
                    <a:lnTo>
                      <a:pt x="1231" y="1568"/>
                    </a:lnTo>
                    <a:lnTo>
                      <a:pt x="1212" y="1558"/>
                    </a:lnTo>
                    <a:lnTo>
                      <a:pt x="1192" y="1562"/>
                    </a:lnTo>
                    <a:lnTo>
                      <a:pt x="1189" y="1562"/>
                    </a:lnTo>
                    <a:lnTo>
                      <a:pt x="1173" y="1578"/>
                    </a:lnTo>
                    <a:lnTo>
                      <a:pt x="1166" y="1597"/>
                    </a:lnTo>
                    <a:lnTo>
                      <a:pt x="1169" y="1617"/>
                    </a:lnTo>
                    <a:lnTo>
                      <a:pt x="1175" y="1679"/>
                    </a:lnTo>
                    <a:lnTo>
                      <a:pt x="1166" y="1744"/>
                    </a:lnTo>
                    <a:lnTo>
                      <a:pt x="1114" y="1757"/>
                    </a:lnTo>
                    <a:lnTo>
                      <a:pt x="1071" y="1709"/>
                    </a:lnTo>
                    <a:lnTo>
                      <a:pt x="1045" y="1654"/>
                    </a:lnTo>
                    <a:lnTo>
                      <a:pt x="1036" y="1634"/>
                    </a:lnTo>
                    <a:lnTo>
                      <a:pt x="1019" y="1620"/>
                    </a:lnTo>
                    <a:lnTo>
                      <a:pt x="999" y="1617"/>
                    </a:lnTo>
                    <a:lnTo>
                      <a:pt x="997" y="1617"/>
                    </a:lnTo>
                    <a:lnTo>
                      <a:pt x="977" y="1627"/>
                    </a:lnTo>
                    <a:lnTo>
                      <a:pt x="963" y="1643"/>
                    </a:lnTo>
                    <a:lnTo>
                      <a:pt x="960" y="1663"/>
                    </a:lnTo>
                    <a:lnTo>
                      <a:pt x="947" y="1725"/>
                    </a:lnTo>
                    <a:lnTo>
                      <a:pt x="921" y="1783"/>
                    </a:lnTo>
                    <a:lnTo>
                      <a:pt x="869" y="1787"/>
                    </a:lnTo>
                    <a:lnTo>
                      <a:pt x="869" y="1783"/>
                    </a:lnTo>
                    <a:lnTo>
                      <a:pt x="843" y="1725"/>
                    </a:lnTo>
                    <a:lnTo>
                      <a:pt x="833" y="1663"/>
                    </a:lnTo>
                    <a:lnTo>
                      <a:pt x="830" y="1643"/>
                    </a:lnTo>
                    <a:lnTo>
                      <a:pt x="817" y="1627"/>
                    </a:lnTo>
                    <a:lnTo>
                      <a:pt x="798" y="1617"/>
                    </a:lnTo>
                    <a:lnTo>
                      <a:pt x="794" y="1617"/>
                    </a:lnTo>
                    <a:lnTo>
                      <a:pt x="775" y="1620"/>
                    </a:lnTo>
                    <a:lnTo>
                      <a:pt x="759" y="1634"/>
                    </a:lnTo>
                    <a:lnTo>
                      <a:pt x="748" y="1654"/>
                    </a:lnTo>
                    <a:lnTo>
                      <a:pt x="720" y="1709"/>
                    </a:lnTo>
                    <a:lnTo>
                      <a:pt x="681" y="1757"/>
                    </a:lnTo>
                    <a:lnTo>
                      <a:pt x="628" y="1744"/>
                    </a:lnTo>
                    <a:lnTo>
                      <a:pt x="618" y="1679"/>
                    </a:lnTo>
                    <a:lnTo>
                      <a:pt x="625" y="1617"/>
                    </a:lnTo>
                    <a:lnTo>
                      <a:pt x="628" y="1597"/>
                    </a:lnTo>
                    <a:lnTo>
                      <a:pt x="622" y="1578"/>
                    </a:lnTo>
                    <a:lnTo>
                      <a:pt x="606" y="1562"/>
                    </a:lnTo>
                    <a:lnTo>
                      <a:pt x="602" y="1562"/>
                    </a:lnTo>
                    <a:lnTo>
                      <a:pt x="579" y="1558"/>
                    </a:lnTo>
                    <a:lnTo>
                      <a:pt x="560" y="1568"/>
                    </a:lnTo>
                    <a:lnTo>
                      <a:pt x="547" y="1585"/>
                    </a:lnTo>
                    <a:lnTo>
                      <a:pt x="505" y="1631"/>
                    </a:lnTo>
                    <a:lnTo>
                      <a:pt x="452" y="1666"/>
                    </a:lnTo>
                    <a:lnTo>
                      <a:pt x="407" y="1640"/>
                    </a:lnTo>
                    <a:lnTo>
                      <a:pt x="416" y="1578"/>
                    </a:lnTo>
                    <a:lnTo>
                      <a:pt x="436" y="1519"/>
                    </a:lnTo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14" name="Freeform 130"/>
              <p:cNvSpPr>
                <a:spLocks/>
              </p:cNvSpPr>
              <p:nvPr/>
            </p:nvSpPr>
            <p:spPr bwMode="auto">
              <a:xfrm>
                <a:off x="4765" y="2240"/>
                <a:ext cx="195" cy="196"/>
              </a:xfrm>
              <a:custGeom>
                <a:avLst/>
                <a:gdLst/>
                <a:ahLst/>
                <a:cxnLst>
                  <a:cxn ang="0">
                    <a:pos x="985" y="492"/>
                  </a:cxn>
                  <a:cxn ang="0">
                    <a:pos x="919" y="246"/>
                  </a:cxn>
                  <a:cxn ang="0">
                    <a:pos x="738" y="65"/>
                  </a:cxn>
                  <a:cxn ang="0">
                    <a:pos x="492" y="0"/>
                  </a:cxn>
                  <a:cxn ang="0">
                    <a:pos x="246" y="65"/>
                  </a:cxn>
                  <a:cxn ang="0">
                    <a:pos x="66" y="246"/>
                  </a:cxn>
                  <a:cxn ang="0">
                    <a:pos x="0" y="492"/>
                  </a:cxn>
                  <a:cxn ang="0">
                    <a:pos x="66" y="738"/>
                  </a:cxn>
                  <a:cxn ang="0">
                    <a:pos x="246" y="918"/>
                  </a:cxn>
                  <a:cxn ang="0">
                    <a:pos x="492" y="985"/>
                  </a:cxn>
                  <a:cxn ang="0">
                    <a:pos x="738" y="918"/>
                  </a:cxn>
                  <a:cxn ang="0">
                    <a:pos x="919" y="738"/>
                  </a:cxn>
                  <a:cxn ang="0">
                    <a:pos x="985" y="492"/>
                  </a:cxn>
                </a:cxnLst>
                <a:rect l="0" t="0" r="r" b="b"/>
                <a:pathLst>
                  <a:path w="985" h="985">
                    <a:moveTo>
                      <a:pt x="985" y="492"/>
                    </a:moveTo>
                    <a:lnTo>
                      <a:pt x="919" y="246"/>
                    </a:lnTo>
                    <a:lnTo>
                      <a:pt x="738" y="65"/>
                    </a:lnTo>
                    <a:lnTo>
                      <a:pt x="492" y="0"/>
                    </a:lnTo>
                    <a:lnTo>
                      <a:pt x="246" y="65"/>
                    </a:lnTo>
                    <a:lnTo>
                      <a:pt x="66" y="246"/>
                    </a:lnTo>
                    <a:lnTo>
                      <a:pt x="0" y="492"/>
                    </a:lnTo>
                    <a:lnTo>
                      <a:pt x="66" y="738"/>
                    </a:lnTo>
                    <a:lnTo>
                      <a:pt x="246" y="918"/>
                    </a:lnTo>
                    <a:lnTo>
                      <a:pt x="492" y="985"/>
                    </a:lnTo>
                    <a:lnTo>
                      <a:pt x="738" y="918"/>
                    </a:lnTo>
                    <a:lnTo>
                      <a:pt x="919" y="738"/>
                    </a:lnTo>
                    <a:lnTo>
                      <a:pt x="985" y="492"/>
                    </a:lnTo>
                    <a:close/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15" name="Freeform 131"/>
              <p:cNvSpPr>
                <a:spLocks/>
              </p:cNvSpPr>
              <p:nvPr/>
            </p:nvSpPr>
            <p:spPr bwMode="auto">
              <a:xfrm>
                <a:off x="4683" y="2161"/>
                <a:ext cx="356" cy="356"/>
              </a:xfrm>
              <a:custGeom>
                <a:avLst/>
                <a:gdLst/>
                <a:ahLst/>
                <a:cxnLst>
                  <a:cxn ang="0">
                    <a:pos x="1279" y="265"/>
                  </a:cxn>
                  <a:cxn ang="0">
                    <a:pos x="1443" y="180"/>
                  </a:cxn>
                  <a:cxn ang="0">
                    <a:pos x="1423" y="368"/>
                  </a:cxn>
                  <a:cxn ang="0">
                    <a:pos x="1494" y="391"/>
                  </a:cxn>
                  <a:cxn ang="0">
                    <a:pos x="1569" y="496"/>
                  </a:cxn>
                  <a:cxn ang="0">
                    <a:pos x="1567" y="567"/>
                  </a:cxn>
                  <a:cxn ang="0">
                    <a:pos x="1732" y="565"/>
                  </a:cxn>
                  <a:cxn ang="0">
                    <a:pos x="1619" y="718"/>
                  </a:cxn>
                  <a:cxn ang="0">
                    <a:pos x="1667" y="773"/>
                  </a:cxn>
                  <a:cxn ang="0">
                    <a:pos x="1677" y="901"/>
                  </a:cxn>
                  <a:cxn ang="0">
                    <a:pos x="1638" y="963"/>
                  </a:cxn>
                  <a:cxn ang="0">
                    <a:pos x="1768" y="1096"/>
                  </a:cxn>
                  <a:cxn ang="0">
                    <a:pos x="1589" y="1132"/>
                  </a:cxn>
                  <a:cxn ang="0">
                    <a:pos x="1667" y="1229"/>
                  </a:cxn>
                  <a:cxn ang="0">
                    <a:pos x="1556" y="1301"/>
                  </a:cxn>
                  <a:cxn ang="0">
                    <a:pos x="1494" y="1314"/>
                  </a:cxn>
                  <a:cxn ang="0">
                    <a:pos x="1569" y="1480"/>
                  </a:cxn>
                  <a:cxn ang="0">
                    <a:pos x="1381" y="1451"/>
                  </a:cxn>
                  <a:cxn ang="0">
                    <a:pos x="1354" y="1519"/>
                  </a:cxn>
                  <a:cxn ang="0">
                    <a:pos x="1244" y="1585"/>
                  </a:cxn>
                  <a:cxn ang="0">
                    <a:pos x="1172" y="1578"/>
                  </a:cxn>
                  <a:cxn ang="0">
                    <a:pos x="1114" y="1757"/>
                  </a:cxn>
                  <a:cxn ang="0">
                    <a:pos x="1000" y="1617"/>
                  </a:cxn>
                  <a:cxn ang="0">
                    <a:pos x="947" y="1725"/>
                  </a:cxn>
                  <a:cxn ang="0">
                    <a:pos x="833" y="1663"/>
                  </a:cxn>
                  <a:cxn ang="0">
                    <a:pos x="775" y="1620"/>
                  </a:cxn>
                  <a:cxn ang="0">
                    <a:pos x="628" y="1744"/>
                  </a:cxn>
                  <a:cxn ang="0">
                    <a:pos x="606" y="1562"/>
                  </a:cxn>
                  <a:cxn ang="0">
                    <a:pos x="505" y="1631"/>
                  </a:cxn>
                  <a:cxn ang="0">
                    <a:pos x="439" y="1519"/>
                  </a:cxn>
                  <a:cxn ang="0">
                    <a:pos x="410" y="1451"/>
                  </a:cxn>
                  <a:cxn ang="0">
                    <a:pos x="221" y="1480"/>
                  </a:cxn>
                  <a:cxn ang="0">
                    <a:pos x="295" y="1314"/>
                  </a:cxn>
                  <a:cxn ang="0">
                    <a:pos x="237" y="1304"/>
                  </a:cxn>
                  <a:cxn ang="0">
                    <a:pos x="176" y="1187"/>
                  </a:cxn>
                  <a:cxn ang="0">
                    <a:pos x="188" y="1116"/>
                  </a:cxn>
                  <a:cxn ang="0">
                    <a:pos x="12" y="1047"/>
                  </a:cxn>
                  <a:cxn ang="0">
                    <a:pos x="162" y="943"/>
                  </a:cxn>
                  <a:cxn ang="0">
                    <a:pos x="55" y="883"/>
                  </a:cxn>
                  <a:cxn ang="0">
                    <a:pos x="146" y="773"/>
                  </a:cxn>
                  <a:cxn ang="0">
                    <a:pos x="162" y="702"/>
                  </a:cxn>
                  <a:cxn ang="0">
                    <a:pos x="123" y="561"/>
                  </a:cxn>
                  <a:cxn ang="0">
                    <a:pos x="240" y="555"/>
                  </a:cxn>
                  <a:cxn ang="0">
                    <a:pos x="181" y="450"/>
                  </a:cxn>
                  <a:cxn ang="0">
                    <a:pos x="318" y="402"/>
                  </a:cxn>
                  <a:cxn ang="0">
                    <a:pos x="368" y="346"/>
                  </a:cxn>
                  <a:cxn ang="0">
                    <a:pos x="407" y="210"/>
                  </a:cxn>
                  <a:cxn ang="0">
                    <a:pos x="514" y="261"/>
                  </a:cxn>
                  <a:cxn ang="0">
                    <a:pos x="514" y="79"/>
                  </a:cxn>
                  <a:cxn ang="0">
                    <a:pos x="674" y="183"/>
                  </a:cxn>
                  <a:cxn ang="0">
                    <a:pos x="725" y="130"/>
                  </a:cxn>
                  <a:cxn ang="0">
                    <a:pos x="856" y="114"/>
                  </a:cxn>
                  <a:cxn ang="0">
                    <a:pos x="918" y="151"/>
                  </a:cxn>
                  <a:cxn ang="0">
                    <a:pos x="1045" y="7"/>
                  </a:cxn>
                  <a:cxn ang="0">
                    <a:pos x="1075" y="171"/>
                  </a:cxn>
                  <a:cxn ang="0">
                    <a:pos x="1146" y="153"/>
                  </a:cxn>
                  <a:cxn ang="0">
                    <a:pos x="1263" y="206"/>
                  </a:cxn>
                </a:cxnLst>
                <a:rect l="0" t="0" r="r" b="b"/>
                <a:pathLst>
                  <a:path w="1794" h="1787">
                    <a:moveTo>
                      <a:pt x="1267" y="206"/>
                    </a:moveTo>
                    <a:lnTo>
                      <a:pt x="1260" y="226"/>
                    </a:lnTo>
                    <a:lnTo>
                      <a:pt x="1263" y="245"/>
                    </a:lnTo>
                    <a:lnTo>
                      <a:pt x="1276" y="261"/>
                    </a:lnTo>
                    <a:lnTo>
                      <a:pt x="1279" y="265"/>
                    </a:lnTo>
                    <a:lnTo>
                      <a:pt x="1302" y="268"/>
                    </a:lnTo>
                    <a:lnTo>
                      <a:pt x="1322" y="261"/>
                    </a:lnTo>
                    <a:lnTo>
                      <a:pt x="1338" y="249"/>
                    </a:lnTo>
                    <a:lnTo>
                      <a:pt x="1384" y="210"/>
                    </a:lnTo>
                    <a:lnTo>
                      <a:pt x="1443" y="180"/>
                    </a:lnTo>
                    <a:lnTo>
                      <a:pt x="1485" y="212"/>
                    </a:lnTo>
                    <a:lnTo>
                      <a:pt x="1466" y="274"/>
                    </a:lnTo>
                    <a:lnTo>
                      <a:pt x="1436" y="329"/>
                    </a:lnTo>
                    <a:lnTo>
                      <a:pt x="1427" y="346"/>
                    </a:lnTo>
                    <a:lnTo>
                      <a:pt x="1423" y="368"/>
                    </a:lnTo>
                    <a:lnTo>
                      <a:pt x="1432" y="386"/>
                    </a:lnTo>
                    <a:lnTo>
                      <a:pt x="1436" y="391"/>
                    </a:lnTo>
                    <a:lnTo>
                      <a:pt x="1455" y="402"/>
                    </a:lnTo>
                    <a:lnTo>
                      <a:pt x="1475" y="402"/>
                    </a:lnTo>
                    <a:lnTo>
                      <a:pt x="1494" y="391"/>
                    </a:lnTo>
                    <a:lnTo>
                      <a:pt x="1553" y="366"/>
                    </a:lnTo>
                    <a:lnTo>
                      <a:pt x="1615" y="352"/>
                    </a:lnTo>
                    <a:lnTo>
                      <a:pt x="1645" y="395"/>
                    </a:lnTo>
                    <a:lnTo>
                      <a:pt x="1612" y="450"/>
                    </a:lnTo>
                    <a:lnTo>
                      <a:pt x="1569" y="496"/>
                    </a:lnTo>
                    <a:lnTo>
                      <a:pt x="1553" y="509"/>
                    </a:lnTo>
                    <a:lnTo>
                      <a:pt x="1547" y="528"/>
                    </a:lnTo>
                    <a:lnTo>
                      <a:pt x="1550" y="548"/>
                    </a:lnTo>
                    <a:lnTo>
                      <a:pt x="1550" y="555"/>
                    </a:lnTo>
                    <a:lnTo>
                      <a:pt x="1567" y="567"/>
                    </a:lnTo>
                    <a:lnTo>
                      <a:pt x="1586" y="574"/>
                    </a:lnTo>
                    <a:lnTo>
                      <a:pt x="1606" y="571"/>
                    </a:lnTo>
                    <a:lnTo>
                      <a:pt x="1606" y="567"/>
                    </a:lnTo>
                    <a:lnTo>
                      <a:pt x="1670" y="561"/>
                    </a:lnTo>
                    <a:lnTo>
                      <a:pt x="1732" y="565"/>
                    </a:lnTo>
                    <a:lnTo>
                      <a:pt x="1752" y="613"/>
                    </a:lnTo>
                    <a:lnTo>
                      <a:pt x="1706" y="659"/>
                    </a:lnTo>
                    <a:lnTo>
                      <a:pt x="1651" y="691"/>
                    </a:lnTo>
                    <a:lnTo>
                      <a:pt x="1631" y="702"/>
                    </a:lnTo>
                    <a:lnTo>
                      <a:pt x="1619" y="718"/>
                    </a:lnTo>
                    <a:lnTo>
                      <a:pt x="1615" y="737"/>
                    </a:lnTo>
                    <a:lnTo>
                      <a:pt x="1619" y="744"/>
                    </a:lnTo>
                    <a:lnTo>
                      <a:pt x="1628" y="760"/>
                    </a:lnTo>
                    <a:lnTo>
                      <a:pt x="1645" y="773"/>
                    </a:lnTo>
                    <a:lnTo>
                      <a:pt x="1667" y="773"/>
                    </a:lnTo>
                    <a:lnTo>
                      <a:pt x="1729" y="780"/>
                    </a:lnTo>
                    <a:lnTo>
                      <a:pt x="1791" y="803"/>
                    </a:lnTo>
                    <a:lnTo>
                      <a:pt x="1794" y="855"/>
                    </a:lnTo>
                    <a:lnTo>
                      <a:pt x="1739" y="883"/>
                    </a:lnTo>
                    <a:lnTo>
                      <a:pt x="1677" y="901"/>
                    </a:lnTo>
                    <a:lnTo>
                      <a:pt x="1654" y="903"/>
                    </a:lnTo>
                    <a:lnTo>
                      <a:pt x="1638" y="917"/>
                    </a:lnTo>
                    <a:lnTo>
                      <a:pt x="1631" y="936"/>
                    </a:lnTo>
                    <a:lnTo>
                      <a:pt x="1631" y="943"/>
                    </a:lnTo>
                    <a:lnTo>
                      <a:pt x="1638" y="963"/>
                    </a:lnTo>
                    <a:lnTo>
                      <a:pt x="1651" y="979"/>
                    </a:lnTo>
                    <a:lnTo>
                      <a:pt x="1670" y="984"/>
                    </a:lnTo>
                    <a:lnTo>
                      <a:pt x="1729" y="1007"/>
                    </a:lnTo>
                    <a:lnTo>
                      <a:pt x="1782" y="1047"/>
                    </a:lnTo>
                    <a:lnTo>
                      <a:pt x="1768" y="1096"/>
                    </a:lnTo>
                    <a:lnTo>
                      <a:pt x="1706" y="1112"/>
                    </a:lnTo>
                    <a:lnTo>
                      <a:pt x="1645" y="1109"/>
                    </a:lnTo>
                    <a:lnTo>
                      <a:pt x="1622" y="1109"/>
                    </a:lnTo>
                    <a:lnTo>
                      <a:pt x="1602" y="1116"/>
                    </a:lnTo>
                    <a:lnTo>
                      <a:pt x="1589" y="1132"/>
                    </a:lnTo>
                    <a:lnTo>
                      <a:pt x="1589" y="1139"/>
                    </a:lnTo>
                    <a:lnTo>
                      <a:pt x="1589" y="1158"/>
                    </a:lnTo>
                    <a:lnTo>
                      <a:pt x="1599" y="1178"/>
                    </a:lnTo>
                    <a:lnTo>
                      <a:pt x="1615" y="1187"/>
                    </a:lnTo>
                    <a:lnTo>
                      <a:pt x="1667" y="1229"/>
                    </a:lnTo>
                    <a:lnTo>
                      <a:pt x="1706" y="1279"/>
                    </a:lnTo>
                    <a:lnTo>
                      <a:pt x="1681" y="1324"/>
                    </a:lnTo>
                    <a:lnTo>
                      <a:pt x="1619" y="1320"/>
                    </a:lnTo>
                    <a:lnTo>
                      <a:pt x="1556" y="1304"/>
                    </a:lnTo>
                    <a:lnTo>
                      <a:pt x="1556" y="1301"/>
                    </a:lnTo>
                    <a:lnTo>
                      <a:pt x="1537" y="1295"/>
                    </a:lnTo>
                    <a:lnTo>
                      <a:pt x="1517" y="1298"/>
                    </a:lnTo>
                    <a:lnTo>
                      <a:pt x="1501" y="1311"/>
                    </a:lnTo>
                    <a:lnTo>
                      <a:pt x="1498" y="1314"/>
                    </a:lnTo>
                    <a:lnTo>
                      <a:pt x="1494" y="1314"/>
                    </a:lnTo>
                    <a:lnTo>
                      <a:pt x="1491" y="1334"/>
                    </a:lnTo>
                    <a:lnTo>
                      <a:pt x="1494" y="1357"/>
                    </a:lnTo>
                    <a:lnTo>
                      <a:pt x="1508" y="1373"/>
                    </a:lnTo>
                    <a:lnTo>
                      <a:pt x="1547" y="1421"/>
                    </a:lnTo>
                    <a:lnTo>
                      <a:pt x="1569" y="1480"/>
                    </a:lnTo>
                    <a:lnTo>
                      <a:pt x="1533" y="1519"/>
                    </a:lnTo>
                    <a:lnTo>
                      <a:pt x="1475" y="1499"/>
                    </a:lnTo>
                    <a:lnTo>
                      <a:pt x="1420" y="1464"/>
                    </a:lnTo>
                    <a:lnTo>
                      <a:pt x="1404" y="1455"/>
                    </a:lnTo>
                    <a:lnTo>
                      <a:pt x="1381" y="1451"/>
                    </a:lnTo>
                    <a:lnTo>
                      <a:pt x="1361" y="1458"/>
                    </a:lnTo>
                    <a:lnTo>
                      <a:pt x="1358" y="1460"/>
                    </a:lnTo>
                    <a:lnTo>
                      <a:pt x="1348" y="1478"/>
                    </a:lnTo>
                    <a:lnTo>
                      <a:pt x="1345" y="1499"/>
                    </a:lnTo>
                    <a:lnTo>
                      <a:pt x="1354" y="1519"/>
                    </a:lnTo>
                    <a:lnTo>
                      <a:pt x="1377" y="1578"/>
                    </a:lnTo>
                    <a:lnTo>
                      <a:pt x="1387" y="1640"/>
                    </a:lnTo>
                    <a:lnTo>
                      <a:pt x="1338" y="1666"/>
                    </a:lnTo>
                    <a:lnTo>
                      <a:pt x="1286" y="1631"/>
                    </a:lnTo>
                    <a:lnTo>
                      <a:pt x="1244" y="1585"/>
                    </a:lnTo>
                    <a:lnTo>
                      <a:pt x="1231" y="1568"/>
                    </a:lnTo>
                    <a:lnTo>
                      <a:pt x="1212" y="1558"/>
                    </a:lnTo>
                    <a:lnTo>
                      <a:pt x="1192" y="1562"/>
                    </a:lnTo>
                    <a:lnTo>
                      <a:pt x="1189" y="1562"/>
                    </a:lnTo>
                    <a:lnTo>
                      <a:pt x="1172" y="1578"/>
                    </a:lnTo>
                    <a:lnTo>
                      <a:pt x="1166" y="1597"/>
                    </a:lnTo>
                    <a:lnTo>
                      <a:pt x="1169" y="1617"/>
                    </a:lnTo>
                    <a:lnTo>
                      <a:pt x="1176" y="1679"/>
                    </a:lnTo>
                    <a:lnTo>
                      <a:pt x="1166" y="1744"/>
                    </a:lnTo>
                    <a:lnTo>
                      <a:pt x="1114" y="1757"/>
                    </a:lnTo>
                    <a:lnTo>
                      <a:pt x="1071" y="1709"/>
                    </a:lnTo>
                    <a:lnTo>
                      <a:pt x="1045" y="1654"/>
                    </a:lnTo>
                    <a:lnTo>
                      <a:pt x="1036" y="1634"/>
                    </a:lnTo>
                    <a:lnTo>
                      <a:pt x="1020" y="1620"/>
                    </a:lnTo>
                    <a:lnTo>
                      <a:pt x="1000" y="1617"/>
                    </a:lnTo>
                    <a:lnTo>
                      <a:pt x="997" y="1617"/>
                    </a:lnTo>
                    <a:lnTo>
                      <a:pt x="977" y="1627"/>
                    </a:lnTo>
                    <a:lnTo>
                      <a:pt x="963" y="1643"/>
                    </a:lnTo>
                    <a:lnTo>
                      <a:pt x="961" y="1663"/>
                    </a:lnTo>
                    <a:lnTo>
                      <a:pt x="947" y="1725"/>
                    </a:lnTo>
                    <a:lnTo>
                      <a:pt x="921" y="1783"/>
                    </a:lnTo>
                    <a:lnTo>
                      <a:pt x="869" y="1787"/>
                    </a:lnTo>
                    <a:lnTo>
                      <a:pt x="869" y="1783"/>
                    </a:lnTo>
                    <a:lnTo>
                      <a:pt x="843" y="1725"/>
                    </a:lnTo>
                    <a:lnTo>
                      <a:pt x="833" y="1663"/>
                    </a:lnTo>
                    <a:lnTo>
                      <a:pt x="830" y="1643"/>
                    </a:lnTo>
                    <a:lnTo>
                      <a:pt x="817" y="1627"/>
                    </a:lnTo>
                    <a:lnTo>
                      <a:pt x="798" y="1617"/>
                    </a:lnTo>
                    <a:lnTo>
                      <a:pt x="794" y="1617"/>
                    </a:lnTo>
                    <a:lnTo>
                      <a:pt x="775" y="1620"/>
                    </a:lnTo>
                    <a:lnTo>
                      <a:pt x="759" y="1634"/>
                    </a:lnTo>
                    <a:lnTo>
                      <a:pt x="748" y="1654"/>
                    </a:lnTo>
                    <a:lnTo>
                      <a:pt x="720" y="1709"/>
                    </a:lnTo>
                    <a:lnTo>
                      <a:pt x="680" y="1757"/>
                    </a:lnTo>
                    <a:lnTo>
                      <a:pt x="628" y="1744"/>
                    </a:lnTo>
                    <a:lnTo>
                      <a:pt x="618" y="1679"/>
                    </a:lnTo>
                    <a:lnTo>
                      <a:pt x="625" y="1617"/>
                    </a:lnTo>
                    <a:lnTo>
                      <a:pt x="628" y="1597"/>
                    </a:lnTo>
                    <a:lnTo>
                      <a:pt x="622" y="1578"/>
                    </a:lnTo>
                    <a:lnTo>
                      <a:pt x="606" y="1562"/>
                    </a:lnTo>
                    <a:lnTo>
                      <a:pt x="602" y="1562"/>
                    </a:lnTo>
                    <a:lnTo>
                      <a:pt x="579" y="1558"/>
                    </a:lnTo>
                    <a:lnTo>
                      <a:pt x="560" y="1568"/>
                    </a:lnTo>
                    <a:lnTo>
                      <a:pt x="547" y="1585"/>
                    </a:lnTo>
                    <a:lnTo>
                      <a:pt x="505" y="1631"/>
                    </a:lnTo>
                    <a:lnTo>
                      <a:pt x="452" y="1666"/>
                    </a:lnTo>
                    <a:lnTo>
                      <a:pt x="407" y="1640"/>
                    </a:lnTo>
                    <a:lnTo>
                      <a:pt x="416" y="1578"/>
                    </a:lnTo>
                    <a:lnTo>
                      <a:pt x="436" y="1519"/>
                    </a:lnTo>
                    <a:lnTo>
                      <a:pt x="439" y="1519"/>
                    </a:lnTo>
                    <a:lnTo>
                      <a:pt x="446" y="1499"/>
                    </a:lnTo>
                    <a:lnTo>
                      <a:pt x="446" y="1478"/>
                    </a:lnTo>
                    <a:lnTo>
                      <a:pt x="432" y="1460"/>
                    </a:lnTo>
                    <a:lnTo>
                      <a:pt x="430" y="1458"/>
                    </a:lnTo>
                    <a:lnTo>
                      <a:pt x="410" y="1451"/>
                    </a:lnTo>
                    <a:lnTo>
                      <a:pt x="391" y="1455"/>
                    </a:lnTo>
                    <a:lnTo>
                      <a:pt x="373" y="1464"/>
                    </a:lnTo>
                    <a:lnTo>
                      <a:pt x="318" y="1499"/>
                    </a:lnTo>
                    <a:lnTo>
                      <a:pt x="260" y="1519"/>
                    </a:lnTo>
                    <a:lnTo>
                      <a:pt x="221" y="1480"/>
                    </a:lnTo>
                    <a:lnTo>
                      <a:pt x="247" y="1421"/>
                    </a:lnTo>
                    <a:lnTo>
                      <a:pt x="286" y="1373"/>
                    </a:lnTo>
                    <a:lnTo>
                      <a:pt x="299" y="1357"/>
                    </a:lnTo>
                    <a:lnTo>
                      <a:pt x="302" y="1334"/>
                    </a:lnTo>
                    <a:lnTo>
                      <a:pt x="295" y="1314"/>
                    </a:lnTo>
                    <a:lnTo>
                      <a:pt x="293" y="1311"/>
                    </a:lnTo>
                    <a:lnTo>
                      <a:pt x="276" y="1298"/>
                    </a:lnTo>
                    <a:lnTo>
                      <a:pt x="256" y="1295"/>
                    </a:lnTo>
                    <a:lnTo>
                      <a:pt x="237" y="1301"/>
                    </a:lnTo>
                    <a:lnTo>
                      <a:pt x="237" y="1304"/>
                    </a:lnTo>
                    <a:lnTo>
                      <a:pt x="176" y="1320"/>
                    </a:lnTo>
                    <a:lnTo>
                      <a:pt x="114" y="1324"/>
                    </a:lnTo>
                    <a:lnTo>
                      <a:pt x="87" y="1279"/>
                    </a:lnTo>
                    <a:lnTo>
                      <a:pt x="126" y="1229"/>
                    </a:lnTo>
                    <a:lnTo>
                      <a:pt x="176" y="1187"/>
                    </a:lnTo>
                    <a:lnTo>
                      <a:pt x="195" y="1178"/>
                    </a:lnTo>
                    <a:lnTo>
                      <a:pt x="204" y="1158"/>
                    </a:lnTo>
                    <a:lnTo>
                      <a:pt x="204" y="1139"/>
                    </a:lnTo>
                    <a:lnTo>
                      <a:pt x="201" y="1132"/>
                    </a:lnTo>
                    <a:lnTo>
                      <a:pt x="188" y="1116"/>
                    </a:lnTo>
                    <a:lnTo>
                      <a:pt x="169" y="1109"/>
                    </a:lnTo>
                    <a:lnTo>
                      <a:pt x="149" y="1109"/>
                    </a:lnTo>
                    <a:lnTo>
                      <a:pt x="84" y="1112"/>
                    </a:lnTo>
                    <a:lnTo>
                      <a:pt x="22" y="1096"/>
                    </a:lnTo>
                    <a:lnTo>
                      <a:pt x="12" y="1047"/>
                    </a:lnTo>
                    <a:lnTo>
                      <a:pt x="64" y="1007"/>
                    </a:lnTo>
                    <a:lnTo>
                      <a:pt x="123" y="984"/>
                    </a:lnTo>
                    <a:lnTo>
                      <a:pt x="142" y="979"/>
                    </a:lnTo>
                    <a:lnTo>
                      <a:pt x="156" y="963"/>
                    </a:lnTo>
                    <a:lnTo>
                      <a:pt x="162" y="943"/>
                    </a:lnTo>
                    <a:lnTo>
                      <a:pt x="162" y="936"/>
                    </a:lnTo>
                    <a:lnTo>
                      <a:pt x="153" y="917"/>
                    </a:lnTo>
                    <a:lnTo>
                      <a:pt x="137" y="903"/>
                    </a:lnTo>
                    <a:lnTo>
                      <a:pt x="117" y="901"/>
                    </a:lnTo>
                    <a:lnTo>
                      <a:pt x="55" y="883"/>
                    </a:lnTo>
                    <a:lnTo>
                      <a:pt x="0" y="855"/>
                    </a:lnTo>
                    <a:lnTo>
                      <a:pt x="2" y="803"/>
                    </a:lnTo>
                    <a:lnTo>
                      <a:pt x="61" y="780"/>
                    </a:lnTo>
                    <a:lnTo>
                      <a:pt x="126" y="773"/>
                    </a:lnTo>
                    <a:lnTo>
                      <a:pt x="146" y="773"/>
                    </a:lnTo>
                    <a:lnTo>
                      <a:pt x="165" y="760"/>
                    </a:lnTo>
                    <a:lnTo>
                      <a:pt x="176" y="744"/>
                    </a:lnTo>
                    <a:lnTo>
                      <a:pt x="176" y="737"/>
                    </a:lnTo>
                    <a:lnTo>
                      <a:pt x="176" y="718"/>
                    </a:lnTo>
                    <a:lnTo>
                      <a:pt x="162" y="702"/>
                    </a:lnTo>
                    <a:lnTo>
                      <a:pt x="142" y="691"/>
                    </a:lnTo>
                    <a:lnTo>
                      <a:pt x="87" y="659"/>
                    </a:lnTo>
                    <a:lnTo>
                      <a:pt x="41" y="613"/>
                    </a:lnTo>
                    <a:lnTo>
                      <a:pt x="58" y="565"/>
                    </a:lnTo>
                    <a:lnTo>
                      <a:pt x="123" y="561"/>
                    </a:lnTo>
                    <a:lnTo>
                      <a:pt x="185" y="567"/>
                    </a:lnTo>
                    <a:lnTo>
                      <a:pt x="185" y="571"/>
                    </a:lnTo>
                    <a:lnTo>
                      <a:pt x="204" y="574"/>
                    </a:lnTo>
                    <a:lnTo>
                      <a:pt x="227" y="567"/>
                    </a:lnTo>
                    <a:lnTo>
                      <a:pt x="240" y="555"/>
                    </a:lnTo>
                    <a:lnTo>
                      <a:pt x="244" y="548"/>
                    </a:lnTo>
                    <a:lnTo>
                      <a:pt x="247" y="528"/>
                    </a:lnTo>
                    <a:lnTo>
                      <a:pt x="240" y="509"/>
                    </a:lnTo>
                    <a:lnTo>
                      <a:pt x="224" y="496"/>
                    </a:lnTo>
                    <a:lnTo>
                      <a:pt x="181" y="450"/>
                    </a:lnTo>
                    <a:lnTo>
                      <a:pt x="149" y="395"/>
                    </a:lnTo>
                    <a:lnTo>
                      <a:pt x="178" y="352"/>
                    </a:lnTo>
                    <a:lnTo>
                      <a:pt x="240" y="366"/>
                    </a:lnTo>
                    <a:lnTo>
                      <a:pt x="299" y="391"/>
                    </a:lnTo>
                    <a:lnTo>
                      <a:pt x="318" y="402"/>
                    </a:lnTo>
                    <a:lnTo>
                      <a:pt x="338" y="402"/>
                    </a:lnTo>
                    <a:lnTo>
                      <a:pt x="357" y="391"/>
                    </a:lnTo>
                    <a:lnTo>
                      <a:pt x="361" y="386"/>
                    </a:lnTo>
                    <a:lnTo>
                      <a:pt x="368" y="368"/>
                    </a:lnTo>
                    <a:lnTo>
                      <a:pt x="368" y="346"/>
                    </a:lnTo>
                    <a:lnTo>
                      <a:pt x="354" y="329"/>
                    </a:lnTo>
                    <a:lnTo>
                      <a:pt x="325" y="274"/>
                    </a:lnTo>
                    <a:lnTo>
                      <a:pt x="309" y="212"/>
                    </a:lnTo>
                    <a:lnTo>
                      <a:pt x="352" y="180"/>
                    </a:lnTo>
                    <a:lnTo>
                      <a:pt x="407" y="210"/>
                    </a:lnTo>
                    <a:lnTo>
                      <a:pt x="455" y="249"/>
                    </a:lnTo>
                    <a:lnTo>
                      <a:pt x="471" y="261"/>
                    </a:lnTo>
                    <a:lnTo>
                      <a:pt x="491" y="268"/>
                    </a:lnTo>
                    <a:lnTo>
                      <a:pt x="510" y="265"/>
                    </a:lnTo>
                    <a:lnTo>
                      <a:pt x="514" y="261"/>
                    </a:lnTo>
                    <a:lnTo>
                      <a:pt x="530" y="245"/>
                    </a:lnTo>
                    <a:lnTo>
                      <a:pt x="533" y="226"/>
                    </a:lnTo>
                    <a:lnTo>
                      <a:pt x="528" y="206"/>
                    </a:lnTo>
                    <a:lnTo>
                      <a:pt x="514" y="144"/>
                    </a:lnTo>
                    <a:lnTo>
                      <a:pt x="514" y="79"/>
                    </a:lnTo>
                    <a:lnTo>
                      <a:pt x="563" y="59"/>
                    </a:lnTo>
                    <a:lnTo>
                      <a:pt x="608" y="102"/>
                    </a:lnTo>
                    <a:lnTo>
                      <a:pt x="645" y="153"/>
                    </a:lnTo>
                    <a:lnTo>
                      <a:pt x="657" y="171"/>
                    </a:lnTo>
                    <a:lnTo>
                      <a:pt x="674" y="183"/>
                    </a:lnTo>
                    <a:lnTo>
                      <a:pt x="693" y="183"/>
                    </a:lnTo>
                    <a:lnTo>
                      <a:pt x="700" y="183"/>
                    </a:lnTo>
                    <a:lnTo>
                      <a:pt x="720" y="171"/>
                    </a:lnTo>
                    <a:lnTo>
                      <a:pt x="725" y="151"/>
                    </a:lnTo>
                    <a:lnTo>
                      <a:pt x="725" y="130"/>
                    </a:lnTo>
                    <a:lnTo>
                      <a:pt x="729" y="69"/>
                    </a:lnTo>
                    <a:lnTo>
                      <a:pt x="748" y="7"/>
                    </a:lnTo>
                    <a:lnTo>
                      <a:pt x="801" y="0"/>
                    </a:lnTo>
                    <a:lnTo>
                      <a:pt x="833" y="52"/>
                    </a:lnTo>
                    <a:lnTo>
                      <a:pt x="856" y="114"/>
                    </a:lnTo>
                    <a:lnTo>
                      <a:pt x="860" y="134"/>
                    </a:lnTo>
                    <a:lnTo>
                      <a:pt x="876" y="151"/>
                    </a:lnTo>
                    <a:lnTo>
                      <a:pt x="895" y="157"/>
                    </a:lnTo>
                    <a:lnTo>
                      <a:pt x="899" y="157"/>
                    </a:lnTo>
                    <a:lnTo>
                      <a:pt x="918" y="151"/>
                    </a:lnTo>
                    <a:lnTo>
                      <a:pt x="931" y="134"/>
                    </a:lnTo>
                    <a:lnTo>
                      <a:pt x="938" y="114"/>
                    </a:lnTo>
                    <a:lnTo>
                      <a:pt x="957" y="52"/>
                    </a:lnTo>
                    <a:lnTo>
                      <a:pt x="993" y="0"/>
                    </a:lnTo>
                    <a:lnTo>
                      <a:pt x="1045" y="7"/>
                    </a:lnTo>
                    <a:lnTo>
                      <a:pt x="1064" y="69"/>
                    </a:lnTo>
                    <a:lnTo>
                      <a:pt x="1068" y="130"/>
                    </a:lnTo>
                    <a:lnTo>
                      <a:pt x="1064" y="130"/>
                    </a:lnTo>
                    <a:lnTo>
                      <a:pt x="1064" y="151"/>
                    </a:lnTo>
                    <a:lnTo>
                      <a:pt x="1075" y="171"/>
                    </a:lnTo>
                    <a:lnTo>
                      <a:pt x="1094" y="183"/>
                    </a:lnTo>
                    <a:lnTo>
                      <a:pt x="1098" y="183"/>
                    </a:lnTo>
                    <a:lnTo>
                      <a:pt x="1120" y="183"/>
                    </a:lnTo>
                    <a:lnTo>
                      <a:pt x="1137" y="171"/>
                    </a:lnTo>
                    <a:lnTo>
                      <a:pt x="1146" y="153"/>
                    </a:lnTo>
                    <a:lnTo>
                      <a:pt x="1182" y="102"/>
                    </a:lnTo>
                    <a:lnTo>
                      <a:pt x="1231" y="59"/>
                    </a:lnTo>
                    <a:lnTo>
                      <a:pt x="1279" y="79"/>
                    </a:lnTo>
                    <a:lnTo>
                      <a:pt x="1279" y="144"/>
                    </a:lnTo>
                    <a:lnTo>
                      <a:pt x="1263" y="206"/>
                    </a:lnTo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16" name="Freeform 132"/>
              <p:cNvSpPr>
                <a:spLocks/>
              </p:cNvSpPr>
              <p:nvPr/>
            </p:nvSpPr>
            <p:spPr bwMode="auto">
              <a:xfrm>
                <a:off x="6214" y="2155"/>
                <a:ext cx="296" cy="361"/>
              </a:xfrm>
              <a:custGeom>
                <a:avLst/>
                <a:gdLst/>
                <a:ahLst/>
                <a:cxnLst>
                  <a:cxn ang="0">
                    <a:pos x="714" y="1413"/>
                  </a:cxn>
                  <a:cxn ang="0">
                    <a:pos x="1489" y="1413"/>
                  </a:cxn>
                  <a:cxn ang="0">
                    <a:pos x="1489" y="1817"/>
                  </a:cxn>
                  <a:cxn ang="0">
                    <a:pos x="0" y="1817"/>
                  </a:cxn>
                  <a:cxn ang="0">
                    <a:pos x="29" y="1674"/>
                  </a:cxn>
                  <a:cxn ang="0">
                    <a:pos x="80" y="1535"/>
                  </a:cxn>
                  <a:cxn ang="0">
                    <a:pos x="155" y="1402"/>
                  </a:cxn>
                  <a:cxn ang="0">
                    <a:pos x="234" y="1301"/>
                  </a:cxn>
                  <a:cxn ang="0">
                    <a:pos x="341" y="1191"/>
                  </a:cxn>
                  <a:cxn ang="0">
                    <a:pos x="477" y="1071"/>
                  </a:cxn>
                  <a:cxn ang="0">
                    <a:pos x="641" y="944"/>
                  </a:cxn>
                  <a:cxn ang="0">
                    <a:pos x="821" y="801"/>
                  </a:cxn>
                  <a:cxn ang="0">
                    <a:pos x="881" y="744"/>
                  </a:cxn>
                  <a:cxn ang="0">
                    <a:pos x="921" y="698"/>
                  </a:cxn>
                  <a:cxn ang="0">
                    <a:pos x="967" y="615"/>
                  </a:cxn>
                  <a:cxn ang="0">
                    <a:pos x="978" y="576"/>
                  </a:cxn>
                  <a:cxn ang="0">
                    <a:pos x="982" y="538"/>
                  </a:cxn>
                  <a:cxn ang="0">
                    <a:pos x="987" y="508"/>
                  </a:cxn>
                  <a:cxn ang="0">
                    <a:pos x="987" y="478"/>
                  </a:cxn>
                  <a:cxn ang="0">
                    <a:pos x="983" y="449"/>
                  </a:cxn>
                  <a:cxn ang="0">
                    <a:pos x="972" y="421"/>
                  </a:cxn>
                  <a:cxn ang="0">
                    <a:pos x="956" y="395"/>
                  </a:cxn>
                  <a:cxn ang="0">
                    <a:pos x="937" y="374"/>
                  </a:cxn>
                  <a:cxn ang="0">
                    <a:pos x="913" y="355"/>
                  </a:cxn>
                  <a:cxn ang="0">
                    <a:pos x="886" y="341"/>
                  </a:cxn>
                  <a:cxn ang="0">
                    <a:pos x="858" y="332"/>
                  </a:cxn>
                  <a:cxn ang="0">
                    <a:pos x="828" y="330"/>
                  </a:cxn>
                  <a:cxn ang="0">
                    <a:pos x="799" y="332"/>
                  </a:cxn>
                  <a:cxn ang="0">
                    <a:pos x="769" y="340"/>
                  </a:cxn>
                  <a:cxn ang="0">
                    <a:pos x="710" y="347"/>
                  </a:cxn>
                  <a:cxn ang="0">
                    <a:pos x="659" y="367"/>
                  </a:cxn>
                  <a:cxn ang="0">
                    <a:pos x="614" y="400"/>
                  </a:cxn>
                  <a:cxn ang="0">
                    <a:pos x="578" y="449"/>
                  </a:cxn>
                  <a:cxn ang="0">
                    <a:pos x="552" y="520"/>
                  </a:cxn>
                  <a:cxn ang="0">
                    <a:pos x="533" y="610"/>
                  </a:cxn>
                  <a:cxn ang="0">
                    <a:pos x="37" y="570"/>
                  </a:cxn>
                  <a:cxn ang="0">
                    <a:pos x="61" y="441"/>
                  </a:cxn>
                  <a:cxn ang="0">
                    <a:pos x="96" y="332"/>
                  </a:cxn>
                  <a:cxn ang="0">
                    <a:pos x="144" y="244"/>
                  </a:cxn>
                  <a:cxn ang="0">
                    <a:pos x="202" y="171"/>
                  </a:cxn>
                  <a:cxn ang="0">
                    <a:pos x="276" y="110"/>
                  </a:cxn>
                  <a:cxn ang="0">
                    <a:pos x="363" y="63"/>
                  </a:cxn>
                  <a:cxn ang="0">
                    <a:pos x="470" y="28"/>
                  </a:cxn>
                  <a:cxn ang="0">
                    <a:pos x="601" y="7"/>
                  </a:cxn>
                  <a:cxn ang="0">
                    <a:pos x="756" y="0"/>
                  </a:cxn>
                  <a:cxn ang="0">
                    <a:pos x="917" y="7"/>
                  </a:cxn>
                  <a:cxn ang="0">
                    <a:pos x="1054" y="26"/>
                  </a:cxn>
                  <a:cxn ang="0">
                    <a:pos x="1163" y="60"/>
                  </a:cxn>
                  <a:cxn ang="0">
                    <a:pos x="1254" y="107"/>
                  </a:cxn>
                  <a:cxn ang="0">
                    <a:pos x="1330" y="168"/>
                  </a:cxn>
                  <a:cxn ang="0">
                    <a:pos x="1393" y="244"/>
                  </a:cxn>
                  <a:cxn ang="0">
                    <a:pos x="1439" y="329"/>
                  </a:cxn>
                  <a:cxn ang="0">
                    <a:pos x="1467" y="422"/>
                  </a:cxn>
                  <a:cxn ang="0">
                    <a:pos x="1476" y="521"/>
                  </a:cxn>
                  <a:cxn ang="0">
                    <a:pos x="1466" y="628"/>
                  </a:cxn>
                  <a:cxn ang="0">
                    <a:pos x="1434" y="732"/>
                  </a:cxn>
                  <a:cxn ang="0">
                    <a:pos x="1381" y="832"/>
                  </a:cxn>
                  <a:cxn ang="0">
                    <a:pos x="1299" y="935"/>
                  </a:cxn>
                  <a:cxn ang="0">
                    <a:pos x="1183" y="1044"/>
                  </a:cxn>
                  <a:cxn ang="0">
                    <a:pos x="1032" y="1159"/>
                  </a:cxn>
                  <a:cxn ang="0">
                    <a:pos x="832" y="1305"/>
                  </a:cxn>
                  <a:cxn ang="0">
                    <a:pos x="714" y="1413"/>
                  </a:cxn>
                </a:cxnLst>
                <a:rect l="0" t="0" r="r" b="b"/>
                <a:pathLst>
                  <a:path w="1489" h="1817">
                    <a:moveTo>
                      <a:pt x="714" y="1413"/>
                    </a:moveTo>
                    <a:lnTo>
                      <a:pt x="1489" y="1413"/>
                    </a:lnTo>
                    <a:lnTo>
                      <a:pt x="1489" y="1817"/>
                    </a:lnTo>
                    <a:lnTo>
                      <a:pt x="0" y="1817"/>
                    </a:lnTo>
                    <a:lnTo>
                      <a:pt x="29" y="1674"/>
                    </a:lnTo>
                    <a:lnTo>
                      <a:pt x="80" y="1535"/>
                    </a:lnTo>
                    <a:lnTo>
                      <a:pt x="155" y="1402"/>
                    </a:lnTo>
                    <a:lnTo>
                      <a:pt x="234" y="1301"/>
                    </a:lnTo>
                    <a:lnTo>
                      <a:pt x="341" y="1191"/>
                    </a:lnTo>
                    <a:lnTo>
                      <a:pt x="477" y="1071"/>
                    </a:lnTo>
                    <a:lnTo>
                      <a:pt x="641" y="944"/>
                    </a:lnTo>
                    <a:lnTo>
                      <a:pt x="821" y="801"/>
                    </a:lnTo>
                    <a:lnTo>
                      <a:pt x="881" y="744"/>
                    </a:lnTo>
                    <a:lnTo>
                      <a:pt x="921" y="698"/>
                    </a:lnTo>
                    <a:lnTo>
                      <a:pt x="967" y="615"/>
                    </a:lnTo>
                    <a:lnTo>
                      <a:pt x="978" y="576"/>
                    </a:lnTo>
                    <a:lnTo>
                      <a:pt x="982" y="538"/>
                    </a:lnTo>
                    <a:lnTo>
                      <a:pt x="987" y="508"/>
                    </a:lnTo>
                    <a:lnTo>
                      <a:pt x="987" y="478"/>
                    </a:lnTo>
                    <a:lnTo>
                      <a:pt x="983" y="449"/>
                    </a:lnTo>
                    <a:lnTo>
                      <a:pt x="972" y="421"/>
                    </a:lnTo>
                    <a:lnTo>
                      <a:pt x="956" y="395"/>
                    </a:lnTo>
                    <a:lnTo>
                      <a:pt x="937" y="374"/>
                    </a:lnTo>
                    <a:lnTo>
                      <a:pt x="913" y="355"/>
                    </a:lnTo>
                    <a:lnTo>
                      <a:pt x="886" y="341"/>
                    </a:lnTo>
                    <a:lnTo>
                      <a:pt x="858" y="332"/>
                    </a:lnTo>
                    <a:lnTo>
                      <a:pt x="828" y="330"/>
                    </a:lnTo>
                    <a:lnTo>
                      <a:pt x="799" y="332"/>
                    </a:lnTo>
                    <a:lnTo>
                      <a:pt x="769" y="340"/>
                    </a:lnTo>
                    <a:lnTo>
                      <a:pt x="710" y="347"/>
                    </a:lnTo>
                    <a:lnTo>
                      <a:pt x="659" y="367"/>
                    </a:lnTo>
                    <a:lnTo>
                      <a:pt x="614" y="400"/>
                    </a:lnTo>
                    <a:lnTo>
                      <a:pt x="578" y="449"/>
                    </a:lnTo>
                    <a:lnTo>
                      <a:pt x="552" y="520"/>
                    </a:lnTo>
                    <a:lnTo>
                      <a:pt x="533" y="610"/>
                    </a:lnTo>
                    <a:lnTo>
                      <a:pt x="37" y="570"/>
                    </a:lnTo>
                    <a:lnTo>
                      <a:pt x="61" y="441"/>
                    </a:lnTo>
                    <a:lnTo>
                      <a:pt x="96" y="332"/>
                    </a:lnTo>
                    <a:lnTo>
                      <a:pt x="144" y="244"/>
                    </a:lnTo>
                    <a:lnTo>
                      <a:pt x="202" y="171"/>
                    </a:lnTo>
                    <a:lnTo>
                      <a:pt x="276" y="110"/>
                    </a:lnTo>
                    <a:lnTo>
                      <a:pt x="363" y="63"/>
                    </a:lnTo>
                    <a:lnTo>
                      <a:pt x="470" y="28"/>
                    </a:lnTo>
                    <a:lnTo>
                      <a:pt x="601" y="7"/>
                    </a:lnTo>
                    <a:lnTo>
                      <a:pt x="756" y="0"/>
                    </a:lnTo>
                    <a:lnTo>
                      <a:pt x="917" y="7"/>
                    </a:lnTo>
                    <a:lnTo>
                      <a:pt x="1054" y="26"/>
                    </a:lnTo>
                    <a:lnTo>
                      <a:pt x="1163" y="60"/>
                    </a:lnTo>
                    <a:lnTo>
                      <a:pt x="1254" y="107"/>
                    </a:lnTo>
                    <a:lnTo>
                      <a:pt x="1330" y="168"/>
                    </a:lnTo>
                    <a:lnTo>
                      <a:pt x="1393" y="244"/>
                    </a:lnTo>
                    <a:lnTo>
                      <a:pt x="1439" y="329"/>
                    </a:lnTo>
                    <a:lnTo>
                      <a:pt x="1467" y="422"/>
                    </a:lnTo>
                    <a:lnTo>
                      <a:pt x="1476" y="521"/>
                    </a:lnTo>
                    <a:lnTo>
                      <a:pt x="1466" y="628"/>
                    </a:lnTo>
                    <a:lnTo>
                      <a:pt x="1434" y="732"/>
                    </a:lnTo>
                    <a:lnTo>
                      <a:pt x="1381" y="832"/>
                    </a:lnTo>
                    <a:lnTo>
                      <a:pt x="1299" y="935"/>
                    </a:lnTo>
                    <a:lnTo>
                      <a:pt x="1183" y="1044"/>
                    </a:lnTo>
                    <a:lnTo>
                      <a:pt x="1032" y="1159"/>
                    </a:lnTo>
                    <a:lnTo>
                      <a:pt x="832" y="1305"/>
                    </a:lnTo>
                    <a:lnTo>
                      <a:pt x="714" y="1413"/>
                    </a:lnTo>
                    <a:close/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17" name="Freeform 133"/>
              <p:cNvSpPr>
                <a:spLocks/>
              </p:cNvSpPr>
              <p:nvPr/>
            </p:nvSpPr>
            <p:spPr bwMode="auto">
              <a:xfrm>
                <a:off x="4232" y="2161"/>
                <a:ext cx="145" cy="355"/>
              </a:xfrm>
              <a:custGeom>
                <a:avLst/>
                <a:gdLst/>
                <a:ahLst/>
                <a:cxnLst>
                  <a:cxn ang="0">
                    <a:pos x="561" y="190"/>
                  </a:cxn>
                  <a:cxn ang="0">
                    <a:pos x="599" y="205"/>
                  </a:cxn>
                  <a:cxn ang="0">
                    <a:pos x="721" y="241"/>
                  </a:cxn>
                  <a:cxn ang="0">
                    <a:pos x="663" y="320"/>
                  </a:cxn>
                  <a:cxn ang="0">
                    <a:pos x="578" y="335"/>
                  </a:cxn>
                  <a:cxn ang="0">
                    <a:pos x="553" y="366"/>
                  </a:cxn>
                  <a:cxn ang="0">
                    <a:pos x="549" y="378"/>
                  </a:cxn>
                  <a:cxn ang="0">
                    <a:pos x="551" y="393"/>
                  </a:cxn>
                  <a:cxn ang="0">
                    <a:pos x="562" y="416"/>
                  </a:cxn>
                  <a:cxn ang="0">
                    <a:pos x="600" y="432"/>
                  </a:cxn>
                  <a:cxn ang="0">
                    <a:pos x="722" y="469"/>
                  </a:cxn>
                  <a:cxn ang="0">
                    <a:pos x="664" y="547"/>
                  </a:cxn>
                  <a:cxn ang="0">
                    <a:pos x="579" y="561"/>
                  </a:cxn>
                  <a:cxn ang="0">
                    <a:pos x="554" y="592"/>
                  </a:cxn>
                  <a:cxn ang="0">
                    <a:pos x="551" y="606"/>
                  </a:cxn>
                  <a:cxn ang="0">
                    <a:pos x="552" y="620"/>
                  </a:cxn>
                  <a:cxn ang="0">
                    <a:pos x="563" y="644"/>
                  </a:cxn>
                  <a:cxn ang="0">
                    <a:pos x="601" y="659"/>
                  </a:cxn>
                  <a:cxn ang="0">
                    <a:pos x="723" y="695"/>
                  </a:cxn>
                  <a:cxn ang="0">
                    <a:pos x="666" y="774"/>
                  </a:cxn>
                  <a:cxn ang="0">
                    <a:pos x="579" y="787"/>
                  </a:cxn>
                  <a:cxn ang="0">
                    <a:pos x="555" y="820"/>
                  </a:cxn>
                  <a:cxn ang="0">
                    <a:pos x="551" y="832"/>
                  </a:cxn>
                  <a:cxn ang="0">
                    <a:pos x="553" y="847"/>
                  </a:cxn>
                  <a:cxn ang="0">
                    <a:pos x="564" y="870"/>
                  </a:cxn>
                  <a:cxn ang="0">
                    <a:pos x="602" y="885"/>
                  </a:cxn>
                  <a:cxn ang="0">
                    <a:pos x="724" y="923"/>
                  </a:cxn>
                  <a:cxn ang="0">
                    <a:pos x="667" y="1001"/>
                  </a:cxn>
                  <a:cxn ang="0">
                    <a:pos x="580" y="1015"/>
                  </a:cxn>
                  <a:cxn ang="0">
                    <a:pos x="556" y="1046"/>
                  </a:cxn>
                  <a:cxn ang="0">
                    <a:pos x="552" y="1060"/>
                  </a:cxn>
                  <a:cxn ang="0">
                    <a:pos x="553" y="1074"/>
                  </a:cxn>
                  <a:cxn ang="0">
                    <a:pos x="564" y="1097"/>
                  </a:cxn>
                  <a:cxn ang="0">
                    <a:pos x="603" y="1113"/>
                  </a:cxn>
                  <a:cxn ang="0">
                    <a:pos x="724" y="1150"/>
                  </a:cxn>
                  <a:cxn ang="0">
                    <a:pos x="668" y="1228"/>
                  </a:cxn>
                  <a:cxn ang="0">
                    <a:pos x="582" y="1242"/>
                  </a:cxn>
                  <a:cxn ang="0">
                    <a:pos x="557" y="1273"/>
                  </a:cxn>
                  <a:cxn ang="0">
                    <a:pos x="553" y="1286"/>
                  </a:cxn>
                  <a:cxn ang="0">
                    <a:pos x="554" y="1300"/>
                  </a:cxn>
                  <a:cxn ang="0">
                    <a:pos x="566" y="1324"/>
                  </a:cxn>
                  <a:cxn ang="0">
                    <a:pos x="603" y="1339"/>
                  </a:cxn>
                  <a:cxn ang="0">
                    <a:pos x="725" y="1376"/>
                  </a:cxn>
                  <a:cxn ang="0">
                    <a:pos x="669" y="1454"/>
                  </a:cxn>
                  <a:cxn ang="0">
                    <a:pos x="583" y="1469"/>
                  </a:cxn>
                  <a:cxn ang="0">
                    <a:pos x="559" y="1500"/>
                  </a:cxn>
                  <a:cxn ang="0">
                    <a:pos x="553" y="1786"/>
                  </a:cxn>
                  <a:cxn ang="0">
                    <a:pos x="0" y="0"/>
                  </a:cxn>
                  <a:cxn ang="0">
                    <a:pos x="553" y="174"/>
                  </a:cxn>
                </a:cxnLst>
                <a:rect l="0" t="0" r="r" b="b"/>
                <a:pathLst>
                  <a:path w="725" h="1786">
                    <a:moveTo>
                      <a:pt x="553" y="174"/>
                    </a:moveTo>
                    <a:lnTo>
                      <a:pt x="561" y="190"/>
                    </a:lnTo>
                    <a:lnTo>
                      <a:pt x="576" y="203"/>
                    </a:lnTo>
                    <a:lnTo>
                      <a:pt x="599" y="205"/>
                    </a:lnTo>
                    <a:lnTo>
                      <a:pt x="660" y="215"/>
                    </a:lnTo>
                    <a:lnTo>
                      <a:pt x="721" y="241"/>
                    </a:lnTo>
                    <a:lnTo>
                      <a:pt x="721" y="294"/>
                    </a:lnTo>
                    <a:lnTo>
                      <a:pt x="663" y="320"/>
                    </a:lnTo>
                    <a:lnTo>
                      <a:pt x="601" y="332"/>
                    </a:lnTo>
                    <a:lnTo>
                      <a:pt x="578" y="335"/>
                    </a:lnTo>
                    <a:lnTo>
                      <a:pt x="561" y="346"/>
                    </a:lnTo>
                    <a:lnTo>
                      <a:pt x="553" y="366"/>
                    </a:lnTo>
                    <a:lnTo>
                      <a:pt x="551" y="371"/>
                    </a:lnTo>
                    <a:lnTo>
                      <a:pt x="549" y="378"/>
                    </a:lnTo>
                    <a:lnTo>
                      <a:pt x="549" y="386"/>
                    </a:lnTo>
                    <a:lnTo>
                      <a:pt x="551" y="393"/>
                    </a:lnTo>
                    <a:lnTo>
                      <a:pt x="553" y="399"/>
                    </a:lnTo>
                    <a:lnTo>
                      <a:pt x="562" y="416"/>
                    </a:lnTo>
                    <a:lnTo>
                      <a:pt x="577" y="430"/>
                    </a:lnTo>
                    <a:lnTo>
                      <a:pt x="600" y="432"/>
                    </a:lnTo>
                    <a:lnTo>
                      <a:pt x="661" y="443"/>
                    </a:lnTo>
                    <a:lnTo>
                      <a:pt x="722" y="469"/>
                    </a:lnTo>
                    <a:lnTo>
                      <a:pt x="722" y="521"/>
                    </a:lnTo>
                    <a:lnTo>
                      <a:pt x="664" y="547"/>
                    </a:lnTo>
                    <a:lnTo>
                      <a:pt x="602" y="559"/>
                    </a:lnTo>
                    <a:lnTo>
                      <a:pt x="579" y="561"/>
                    </a:lnTo>
                    <a:lnTo>
                      <a:pt x="562" y="572"/>
                    </a:lnTo>
                    <a:lnTo>
                      <a:pt x="554" y="592"/>
                    </a:lnTo>
                    <a:lnTo>
                      <a:pt x="552" y="599"/>
                    </a:lnTo>
                    <a:lnTo>
                      <a:pt x="551" y="606"/>
                    </a:lnTo>
                    <a:lnTo>
                      <a:pt x="551" y="613"/>
                    </a:lnTo>
                    <a:lnTo>
                      <a:pt x="552" y="620"/>
                    </a:lnTo>
                    <a:lnTo>
                      <a:pt x="554" y="627"/>
                    </a:lnTo>
                    <a:lnTo>
                      <a:pt x="563" y="644"/>
                    </a:lnTo>
                    <a:lnTo>
                      <a:pt x="578" y="658"/>
                    </a:lnTo>
                    <a:lnTo>
                      <a:pt x="601" y="659"/>
                    </a:lnTo>
                    <a:lnTo>
                      <a:pt x="662" y="669"/>
                    </a:lnTo>
                    <a:lnTo>
                      <a:pt x="723" y="695"/>
                    </a:lnTo>
                    <a:lnTo>
                      <a:pt x="723" y="748"/>
                    </a:lnTo>
                    <a:lnTo>
                      <a:pt x="666" y="774"/>
                    </a:lnTo>
                    <a:lnTo>
                      <a:pt x="602" y="786"/>
                    </a:lnTo>
                    <a:lnTo>
                      <a:pt x="579" y="787"/>
                    </a:lnTo>
                    <a:lnTo>
                      <a:pt x="563" y="800"/>
                    </a:lnTo>
                    <a:lnTo>
                      <a:pt x="555" y="820"/>
                    </a:lnTo>
                    <a:lnTo>
                      <a:pt x="553" y="825"/>
                    </a:lnTo>
                    <a:lnTo>
                      <a:pt x="551" y="832"/>
                    </a:lnTo>
                    <a:lnTo>
                      <a:pt x="551" y="839"/>
                    </a:lnTo>
                    <a:lnTo>
                      <a:pt x="553" y="847"/>
                    </a:lnTo>
                    <a:lnTo>
                      <a:pt x="555" y="853"/>
                    </a:lnTo>
                    <a:lnTo>
                      <a:pt x="564" y="870"/>
                    </a:lnTo>
                    <a:lnTo>
                      <a:pt x="579" y="884"/>
                    </a:lnTo>
                    <a:lnTo>
                      <a:pt x="602" y="885"/>
                    </a:lnTo>
                    <a:lnTo>
                      <a:pt x="663" y="896"/>
                    </a:lnTo>
                    <a:lnTo>
                      <a:pt x="724" y="923"/>
                    </a:lnTo>
                    <a:lnTo>
                      <a:pt x="724" y="975"/>
                    </a:lnTo>
                    <a:lnTo>
                      <a:pt x="667" y="1001"/>
                    </a:lnTo>
                    <a:lnTo>
                      <a:pt x="603" y="1013"/>
                    </a:lnTo>
                    <a:lnTo>
                      <a:pt x="580" y="1015"/>
                    </a:lnTo>
                    <a:lnTo>
                      <a:pt x="564" y="1027"/>
                    </a:lnTo>
                    <a:lnTo>
                      <a:pt x="556" y="1046"/>
                    </a:lnTo>
                    <a:lnTo>
                      <a:pt x="553" y="1053"/>
                    </a:lnTo>
                    <a:lnTo>
                      <a:pt x="552" y="1060"/>
                    </a:lnTo>
                    <a:lnTo>
                      <a:pt x="552" y="1067"/>
                    </a:lnTo>
                    <a:lnTo>
                      <a:pt x="553" y="1074"/>
                    </a:lnTo>
                    <a:lnTo>
                      <a:pt x="556" y="1081"/>
                    </a:lnTo>
                    <a:lnTo>
                      <a:pt x="564" y="1097"/>
                    </a:lnTo>
                    <a:lnTo>
                      <a:pt x="580" y="1112"/>
                    </a:lnTo>
                    <a:lnTo>
                      <a:pt x="603" y="1113"/>
                    </a:lnTo>
                    <a:lnTo>
                      <a:pt x="664" y="1123"/>
                    </a:lnTo>
                    <a:lnTo>
                      <a:pt x="724" y="1150"/>
                    </a:lnTo>
                    <a:lnTo>
                      <a:pt x="724" y="1201"/>
                    </a:lnTo>
                    <a:lnTo>
                      <a:pt x="668" y="1228"/>
                    </a:lnTo>
                    <a:lnTo>
                      <a:pt x="605" y="1240"/>
                    </a:lnTo>
                    <a:lnTo>
                      <a:pt x="582" y="1242"/>
                    </a:lnTo>
                    <a:lnTo>
                      <a:pt x="564" y="1254"/>
                    </a:lnTo>
                    <a:lnTo>
                      <a:pt x="557" y="1273"/>
                    </a:lnTo>
                    <a:lnTo>
                      <a:pt x="554" y="1279"/>
                    </a:lnTo>
                    <a:lnTo>
                      <a:pt x="553" y="1286"/>
                    </a:lnTo>
                    <a:lnTo>
                      <a:pt x="553" y="1293"/>
                    </a:lnTo>
                    <a:lnTo>
                      <a:pt x="554" y="1300"/>
                    </a:lnTo>
                    <a:lnTo>
                      <a:pt x="557" y="1307"/>
                    </a:lnTo>
                    <a:lnTo>
                      <a:pt x="566" y="1324"/>
                    </a:lnTo>
                    <a:lnTo>
                      <a:pt x="582" y="1338"/>
                    </a:lnTo>
                    <a:lnTo>
                      <a:pt x="603" y="1339"/>
                    </a:lnTo>
                    <a:lnTo>
                      <a:pt x="666" y="1350"/>
                    </a:lnTo>
                    <a:lnTo>
                      <a:pt x="725" y="1376"/>
                    </a:lnTo>
                    <a:lnTo>
                      <a:pt x="725" y="1429"/>
                    </a:lnTo>
                    <a:lnTo>
                      <a:pt x="669" y="1454"/>
                    </a:lnTo>
                    <a:lnTo>
                      <a:pt x="606" y="1467"/>
                    </a:lnTo>
                    <a:lnTo>
                      <a:pt x="583" y="1469"/>
                    </a:lnTo>
                    <a:lnTo>
                      <a:pt x="566" y="1481"/>
                    </a:lnTo>
                    <a:lnTo>
                      <a:pt x="559" y="1500"/>
                    </a:lnTo>
                    <a:lnTo>
                      <a:pt x="553" y="1513"/>
                    </a:lnTo>
                    <a:lnTo>
                      <a:pt x="553" y="1786"/>
                    </a:lnTo>
                    <a:lnTo>
                      <a:pt x="0" y="1786"/>
                    </a:lnTo>
                    <a:lnTo>
                      <a:pt x="0" y="0"/>
                    </a:lnTo>
                    <a:lnTo>
                      <a:pt x="553" y="0"/>
                    </a:lnTo>
                    <a:lnTo>
                      <a:pt x="553" y="174"/>
                    </a:lnTo>
                    <a:close/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18" name="Freeform 134"/>
              <p:cNvSpPr>
                <a:spLocks/>
              </p:cNvSpPr>
              <p:nvPr/>
            </p:nvSpPr>
            <p:spPr bwMode="auto">
              <a:xfrm>
                <a:off x="5011" y="2161"/>
                <a:ext cx="432" cy="355"/>
              </a:xfrm>
              <a:custGeom>
                <a:avLst/>
                <a:gdLst/>
                <a:ahLst/>
                <a:cxnLst>
                  <a:cxn ang="0">
                    <a:pos x="2178" y="1786"/>
                  </a:cxn>
                  <a:cxn ang="0">
                    <a:pos x="1726" y="424"/>
                  </a:cxn>
                  <a:cxn ang="0">
                    <a:pos x="969" y="1786"/>
                  </a:cxn>
                  <a:cxn ang="0">
                    <a:pos x="621" y="1786"/>
                  </a:cxn>
                  <a:cxn ang="0">
                    <a:pos x="169" y="1504"/>
                  </a:cxn>
                  <a:cxn ang="0">
                    <a:pos x="160" y="1481"/>
                  </a:cxn>
                  <a:cxn ang="0">
                    <a:pos x="120" y="1467"/>
                  </a:cxn>
                  <a:cxn ang="0">
                    <a:pos x="0" y="1429"/>
                  </a:cxn>
                  <a:cxn ang="0">
                    <a:pos x="60" y="1350"/>
                  </a:cxn>
                  <a:cxn ang="0">
                    <a:pos x="145" y="1338"/>
                  </a:cxn>
                  <a:cxn ang="0">
                    <a:pos x="169" y="1307"/>
                  </a:cxn>
                  <a:cxn ang="0">
                    <a:pos x="173" y="1293"/>
                  </a:cxn>
                  <a:cxn ang="0">
                    <a:pos x="172" y="1279"/>
                  </a:cxn>
                  <a:cxn ang="0">
                    <a:pos x="161" y="1254"/>
                  </a:cxn>
                  <a:cxn ang="0">
                    <a:pos x="121" y="1240"/>
                  </a:cxn>
                  <a:cxn ang="0">
                    <a:pos x="2" y="1201"/>
                  </a:cxn>
                  <a:cxn ang="0">
                    <a:pos x="61" y="1123"/>
                  </a:cxn>
                  <a:cxn ang="0">
                    <a:pos x="145" y="1112"/>
                  </a:cxn>
                  <a:cxn ang="0">
                    <a:pos x="171" y="1081"/>
                  </a:cxn>
                  <a:cxn ang="0">
                    <a:pos x="174" y="1067"/>
                  </a:cxn>
                  <a:cxn ang="0">
                    <a:pos x="173" y="1053"/>
                  </a:cxn>
                  <a:cxn ang="0">
                    <a:pos x="163" y="1027"/>
                  </a:cxn>
                  <a:cxn ang="0">
                    <a:pos x="122" y="1013"/>
                  </a:cxn>
                  <a:cxn ang="0">
                    <a:pos x="3" y="975"/>
                  </a:cxn>
                  <a:cxn ang="0">
                    <a:pos x="63" y="896"/>
                  </a:cxn>
                  <a:cxn ang="0">
                    <a:pos x="146" y="884"/>
                  </a:cxn>
                  <a:cxn ang="0">
                    <a:pos x="171" y="853"/>
                  </a:cxn>
                  <a:cxn ang="0">
                    <a:pos x="175" y="839"/>
                  </a:cxn>
                  <a:cxn ang="0">
                    <a:pos x="174" y="825"/>
                  </a:cxn>
                  <a:cxn ang="0">
                    <a:pos x="164" y="800"/>
                  </a:cxn>
                  <a:cxn ang="0">
                    <a:pos x="123" y="786"/>
                  </a:cxn>
                  <a:cxn ang="0">
                    <a:pos x="4" y="748"/>
                  </a:cxn>
                  <a:cxn ang="0">
                    <a:pos x="64" y="669"/>
                  </a:cxn>
                  <a:cxn ang="0">
                    <a:pos x="148" y="658"/>
                  </a:cxn>
                  <a:cxn ang="0">
                    <a:pos x="172" y="627"/>
                  </a:cxn>
                  <a:cxn ang="0">
                    <a:pos x="176" y="613"/>
                  </a:cxn>
                  <a:cxn ang="0">
                    <a:pos x="175" y="599"/>
                  </a:cxn>
                  <a:cxn ang="0">
                    <a:pos x="165" y="572"/>
                  </a:cxn>
                  <a:cxn ang="0">
                    <a:pos x="125" y="559"/>
                  </a:cxn>
                  <a:cxn ang="0">
                    <a:pos x="4" y="521"/>
                  </a:cxn>
                  <a:cxn ang="0">
                    <a:pos x="65" y="443"/>
                  </a:cxn>
                  <a:cxn ang="0">
                    <a:pos x="149" y="430"/>
                  </a:cxn>
                  <a:cxn ang="0">
                    <a:pos x="173" y="399"/>
                  </a:cxn>
                  <a:cxn ang="0">
                    <a:pos x="178" y="386"/>
                  </a:cxn>
                  <a:cxn ang="0">
                    <a:pos x="175" y="371"/>
                  </a:cxn>
                  <a:cxn ang="0">
                    <a:pos x="165" y="346"/>
                  </a:cxn>
                  <a:cxn ang="0">
                    <a:pos x="126" y="332"/>
                  </a:cxn>
                  <a:cxn ang="0">
                    <a:pos x="5" y="294"/>
                  </a:cxn>
                  <a:cxn ang="0">
                    <a:pos x="66" y="215"/>
                  </a:cxn>
                  <a:cxn ang="0">
                    <a:pos x="150" y="203"/>
                  </a:cxn>
                  <a:cxn ang="0">
                    <a:pos x="169" y="182"/>
                  </a:cxn>
                  <a:cxn ang="0">
                    <a:pos x="895" y="0"/>
                  </a:cxn>
                  <a:cxn ang="0">
                    <a:pos x="1453" y="0"/>
                  </a:cxn>
                </a:cxnLst>
                <a:rect l="0" t="0" r="r" b="b"/>
                <a:pathLst>
                  <a:path w="2178" h="1786">
                    <a:moveTo>
                      <a:pt x="2178" y="0"/>
                    </a:moveTo>
                    <a:lnTo>
                      <a:pt x="2178" y="1786"/>
                    </a:lnTo>
                    <a:lnTo>
                      <a:pt x="1726" y="1786"/>
                    </a:lnTo>
                    <a:lnTo>
                      <a:pt x="1726" y="424"/>
                    </a:lnTo>
                    <a:lnTo>
                      <a:pt x="1378" y="1786"/>
                    </a:lnTo>
                    <a:lnTo>
                      <a:pt x="969" y="1786"/>
                    </a:lnTo>
                    <a:lnTo>
                      <a:pt x="621" y="424"/>
                    </a:lnTo>
                    <a:lnTo>
                      <a:pt x="621" y="1786"/>
                    </a:lnTo>
                    <a:lnTo>
                      <a:pt x="169" y="1786"/>
                    </a:lnTo>
                    <a:lnTo>
                      <a:pt x="169" y="1504"/>
                    </a:lnTo>
                    <a:lnTo>
                      <a:pt x="168" y="1500"/>
                    </a:lnTo>
                    <a:lnTo>
                      <a:pt x="160" y="1481"/>
                    </a:lnTo>
                    <a:lnTo>
                      <a:pt x="143" y="1469"/>
                    </a:lnTo>
                    <a:lnTo>
                      <a:pt x="120" y="1467"/>
                    </a:lnTo>
                    <a:lnTo>
                      <a:pt x="58" y="1454"/>
                    </a:lnTo>
                    <a:lnTo>
                      <a:pt x="0" y="1429"/>
                    </a:lnTo>
                    <a:lnTo>
                      <a:pt x="0" y="1376"/>
                    </a:lnTo>
                    <a:lnTo>
                      <a:pt x="60" y="1350"/>
                    </a:lnTo>
                    <a:lnTo>
                      <a:pt x="122" y="1339"/>
                    </a:lnTo>
                    <a:lnTo>
                      <a:pt x="145" y="1338"/>
                    </a:lnTo>
                    <a:lnTo>
                      <a:pt x="160" y="1324"/>
                    </a:lnTo>
                    <a:lnTo>
                      <a:pt x="169" y="1307"/>
                    </a:lnTo>
                    <a:lnTo>
                      <a:pt x="172" y="1300"/>
                    </a:lnTo>
                    <a:lnTo>
                      <a:pt x="173" y="1293"/>
                    </a:lnTo>
                    <a:lnTo>
                      <a:pt x="173" y="1286"/>
                    </a:lnTo>
                    <a:lnTo>
                      <a:pt x="172" y="1279"/>
                    </a:lnTo>
                    <a:lnTo>
                      <a:pt x="169" y="1273"/>
                    </a:lnTo>
                    <a:lnTo>
                      <a:pt x="161" y="1254"/>
                    </a:lnTo>
                    <a:lnTo>
                      <a:pt x="144" y="1242"/>
                    </a:lnTo>
                    <a:lnTo>
                      <a:pt x="121" y="1240"/>
                    </a:lnTo>
                    <a:lnTo>
                      <a:pt x="58" y="1228"/>
                    </a:lnTo>
                    <a:lnTo>
                      <a:pt x="2" y="1201"/>
                    </a:lnTo>
                    <a:lnTo>
                      <a:pt x="2" y="1150"/>
                    </a:lnTo>
                    <a:lnTo>
                      <a:pt x="61" y="1123"/>
                    </a:lnTo>
                    <a:lnTo>
                      <a:pt x="123" y="1113"/>
                    </a:lnTo>
                    <a:lnTo>
                      <a:pt x="145" y="1112"/>
                    </a:lnTo>
                    <a:lnTo>
                      <a:pt x="161" y="1097"/>
                    </a:lnTo>
                    <a:lnTo>
                      <a:pt x="171" y="1081"/>
                    </a:lnTo>
                    <a:lnTo>
                      <a:pt x="173" y="1074"/>
                    </a:lnTo>
                    <a:lnTo>
                      <a:pt x="174" y="1067"/>
                    </a:lnTo>
                    <a:lnTo>
                      <a:pt x="174" y="1060"/>
                    </a:lnTo>
                    <a:lnTo>
                      <a:pt x="173" y="1053"/>
                    </a:lnTo>
                    <a:lnTo>
                      <a:pt x="171" y="1046"/>
                    </a:lnTo>
                    <a:lnTo>
                      <a:pt x="163" y="1027"/>
                    </a:lnTo>
                    <a:lnTo>
                      <a:pt x="145" y="1015"/>
                    </a:lnTo>
                    <a:lnTo>
                      <a:pt x="122" y="1013"/>
                    </a:lnTo>
                    <a:lnTo>
                      <a:pt x="59" y="1001"/>
                    </a:lnTo>
                    <a:lnTo>
                      <a:pt x="3" y="975"/>
                    </a:lnTo>
                    <a:lnTo>
                      <a:pt x="3" y="923"/>
                    </a:lnTo>
                    <a:lnTo>
                      <a:pt x="63" y="896"/>
                    </a:lnTo>
                    <a:lnTo>
                      <a:pt x="125" y="885"/>
                    </a:lnTo>
                    <a:lnTo>
                      <a:pt x="146" y="884"/>
                    </a:lnTo>
                    <a:lnTo>
                      <a:pt x="163" y="870"/>
                    </a:lnTo>
                    <a:lnTo>
                      <a:pt x="171" y="853"/>
                    </a:lnTo>
                    <a:lnTo>
                      <a:pt x="174" y="847"/>
                    </a:lnTo>
                    <a:lnTo>
                      <a:pt x="175" y="839"/>
                    </a:lnTo>
                    <a:lnTo>
                      <a:pt x="175" y="832"/>
                    </a:lnTo>
                    <a:lnTo>
                      <a:pt x="174" y="825"/>
                    </a:lnTo>
                    <a:lnTo>
                      <a:pt x="171" y="820"/>
                    </a:lnTo>
                    <a:lnTo>
                      <a:pt x="164" y="800"/>
                    </a:lnTo>
                    <a:lnTo>
                      <a:pt x="146" y="787"/>
                    </a:lnTo>
                    <a:lnTo>
                      <a:pt x="123" y="786"/>
                    </a:lnTo>
                    <a:lnTo>
                      <a:pt x="60" y="774"/>
                    </a:lnTo>
                    <a:lnTo>
                      <a:pt x="4" y="748"/>
                    </a:lnTo>
                    <a:lnTo>
                      <a:pt x="4" y="695"/>
                    </a:lnTo>
                    <a:lnTo>
                      <a:pt x="64" y="669"/>
                    </a:lnTo>
                    <a:lnTo>
                      <a:pt x="125" y="659"/>
                    </a:lnTo>
                    <a:lnTo>
                      <a:pt x="148" y="658"/>
                    </a:lnTo>
                    <a:lnTo>
                      <a:pt x="164" y="644"/>
                    </a:lnTo>
                    <a:lnTo>
                      <a:pt x="172" y="627"/>
                    </a:lnTo>
                    <a:lnTo>
                      <a:pt x="175" y="620"/>
                    </a:lnTo>
                    <a:lnTo>
                      <a:pt x="176" y="613"/>
                    </a:lnTo>
                    <a:lnTo>
                      <a:pt x="176" y="606"/>
                    </a:lnTo>
                    <a:lnTo>
                      <a:pt x="175" y="599"/>
                    </a:lnTo>
                    <a:lnTo>
                      <a:pt x="172" y="592"/>
                    </a:lnTo>
                    <a:lnTo>
                      <a:pt x="165" y="572"/>
                    </a:lnTo>
                    <a:lnTo>
                      <a:pt x="148" y="561"/>
                    </a:lnTo>
                    <a:lnTo>
                      <a:pt x="125" y="559"/>
                    </a:lnTo>
                    <a:lnTo>
                      <a:pt x="61" y="547"/>
                    </a:lnTo>
                    <a:lnTo>
                      <a:pt x="4" y="521"/>
                    </a:lnTo>
                    <a:lnTo>
                      <a:pt x="4" y="469"/>
                    </a:lnTo>
                    <a:lnTo>
                      <a:pt x="65" y="443"/>
                    </a:lnTo>
                    <a:lnTo>
                      <a:pt x="126" y="432"/>
                    </a:lnTo>
                    <a:lnTo>
                      <a:pt x="149" y="430"/>
                    </a:lnTo>
                    <a:lnTo>
                      <a:pt x="165" y="416"/>
                    </a:lnTo>
                    <a:lnTo>
                      <a:pt x="173" y="399"/>
                    </a:lnTo>
                    <a:lnTo>
                      <a:pt x="175" y="393"/>
                    </a:lnTo>
                    <a:lnTo>
                      <a:pt x="178" y="386"/>
                    </a:lnTo>
                    <a:lnTo>
                      <a:pt x="178" y="378"/>
                    </a:lnTo>
                    <a:lnTo>
                      <a:pt x="175" y="371"/>
                    </a:lnTo>
                    <a:lnTo>
                      <a:pt x="173" y="366"/>
                    </a:lnTo>
                    <a:lnTo>
                      <a:pt x="165" y="346"/>
                    </a:lnTo>
                    <a:lnTo>
                      <a:pt x="149" y="335"/>
                    </a:lnTo>
                    <a:lnTo>
                      <a:pt x="126" y="332"/>
                    </a:lnTo>
                    <a:lnTo>
                      <a:pt x="63" y="320"/>
                    </a:lnTo>
                    <a:lnTo>
                      <a:pt x="5" y="294"/>
                    </a:lnTo>
                    <a:lnTo>
                      <a:pt x="5" y="241"/>
                    </a:lnTo>
                    <a:lnTo>
                      <a:pt x="66" y="215"/>
                    </a:lnTo>
                    <a:lnTo>
                      <a:pt x="127" y="205"/>
                    </a:lnTo>
                    <a:lnTo>
                      <a:pt x="150" y="203"/>
                    </a:lnTo>
                    <a:lnTo>
                      <a:pt x="165" y="190"/>
                    </a:lnTo>
                    <a:lnTo>
                      <a:pt x="169" y="182"/>
                    </a:lnTo>
                    <a:lnTo>
                      <a:pt x="169" y="0"/>
                    </a:lnTo>
                    <a:lnTo>
                      <a:pt x="895" y="0"/>
                    </a:lnTo>
                    <a:lnTo>
                      <a:pt x="1175" y="1086"/>
                    </a:lnTo>
                    <a:lnTo>
                      <a:pt x="1453" y="0"/>
                    </a:lnTo>
                    <a:lnTo>
                      <a:pt x="2178" y="0"/>
                    </a:lnTo>
                    <a:close/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19" name="Freeform 135"/>
              <p:cNvSpPr>
                <a:spLocks/>
              </p:cNvSpPr>
              <p:nvPr/>
            </p:nvSpPr>
            <p:spPr bwMode="auto">
              <a:xfrm>
                <a:off x="6562" y="2187"/>
                <a:ext cx="301" cy="301"/>
              </a:xfrm>
              <a:custGeom>
                <a:avLst/>
                <a:gdLst/>
                <a:ahLst/>
                <a:cxnLst>
                  <a:cxn ang="0">
                    <a:pos x="1513" y="756"/>
                  </a:cxn>
                  <a:cxn ang="0">
                    <a:pos x="1411" y="378"/>
                  </a:cxn>
                  <a:cxn ang="0">
                    <a:pos x="1134" y="101"/>
                  </a:cxn>
                  <a:cxn ang="0">
                    <a:pos x="756" y="0"/>
                  </a:cxn>
                  <a:cxn ang="0">
                    <a:pos x="378" y="101"/>
                  </a:cxn>
                  <a:cxn ang="0">
                    <a:pos x="101" y="378"/>
                  </a:cxn>
                  <a:cxn ang="0">
                    <a:pos x="0" y="756"/>
                  </a:cxn>
                  <a:cxn ang="0">
                    <a:pos x="101" y="1136"/>
                  </a:cxn>
                  <a:cxn ang="0">
                    <a:pos x="378" y="1413"/>
                  </a:cxn>
                  <a:cxn ang="0">
                    <a:pos x="756" y="1514"/>
                  </a:cxn>
                  <a:cxn ang="0">
                    <a:pos x="1134" y="1413"/>
                  </a:cxn>
                  <a:cxn ang="0">
                    <a:pos x="1411" y="1136"/>
                  </a:cxn>
                  <a:cxn ang="0">
                    <a:pos x="1513" y="756"/>
                  </a:cxn>
                </a:cxnLst>
                <a:rect l="0" t="0" r="r" b="b"/>
                <a:pathLst>
                  <a:path w="1513" h="1514">
                    <a:moveTo>
                      <a:pt x="1513" y="756"/>
                    </a:moveTo>
                    <a:lnTo>
                      <a:pt x="1411" y="378"/>
                    </a:lnTo>
                    <a:lnTo>
                      <a:pt x="1134" y="101"/>
                    </a:lnTo>
                    <a:lnTo>
                      <a:pt x="756" y="0"/>
                    </a:lnTo>
                    <a:lnTo>
                      <a:pt x="378" y="101"/>
                    </a:lnTo>
                    <a:lnTo>
                      <a:pt x="101" y="378"/>
                    </a:lnTo>
                    <a:lnTo>
                      <a:pt x="0" y="756"/>
                    </a:lnTo>
                    <a:lnTo>
                      <a:pt x="101" y="1136"/>
                    </a:lnTo>
                    <a:lnTo>
                      <a:pt x="378" y="1413"/>
                    </a:lnTo>
                    <a:lnTo>
                      <a:pt x="756" y="1514"/>
                    </a:lnTo>
                    <a:lnTo>
                      <a:pt x="1134" y="1413"/>
                    </a:lnTo>
                    <a:lnTo>
                      <a:pt x="1411" y="1136"/>
                    </a:lnTo>
                    <a:lnTo>
                      <a:pt x="1513" y="756"/>
                    </a:lnTo>
                    <a:close/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20" name="Freeform 136"/>
              <p:cNvSpPr>
                <a:spLocks/>
              </p:cNvSpPr>
              <p:nvPr/>
            </p:nvSpPr>
            <p:spPr bwMode="auto">
              <a:xfrm>
                <a:off x="6672" y="2297"/>
                <a:ext cx="80" cy="80"/>
              </a:xfrm>
              <a:custGeom>
                <a:avLst/>
                <a:gdLst/>
                <a:ahLst/>
                <a:cxnLst>
                  <a:cxn ang="0">
                    <a:pos x="402" y="201"/>
                  </a:cxn>
                  <a:cxn ang="0">
                    <a:pos x="344" y="60"/>
                  </a:cxn>
                  <a:cxn ang="0">
                    <a:pos x="201" y="0"/>
                  </a:cxn>
                  <a:cxn ang="0">
                    <a:pos x="58" y="60"/>
                  </a:cxn>
                  <a:cxn ang="0">
                    <a:pos x="0" y="201"/>
                  </a:cxn>
                  <a:cxn ang="0">
                    <a:pos x="58" y="344"/>
                  </a:cxn>
                  <a:cxn ang="0">
                    <a:pos x="201" y="403"/>
                  </a:cxn>
                  <a:cxn ang="0">
                    <a:pos x="344" y="344"/>
                  </a:cxn>
                  <a:cxn ang="0">
                    <a:pos x="402" y="201"/>
                  </a:cxn>
                </a:cxnLst>
                <a:rect l="0" t="0" r="r" b="b"/>
                <a:pathLst>
                  <a:path w="402" h="403">
                    <a:moveTo>
                      <a:pt x="402" y="201"/>
                    </a:moveTo>
                    <a:lnTo>
                      <a:pt x="344" y="60"/>
                    </a:lnTo>
                    <a:lnTo>
                      <a:pt x="201" y="0"/>
                    </a:lnTo>
                    <a:lnTo>
                      <a:pt x="58" y="60"/>
                    </a:lnTo>
                    <a:lnTo>
                      <a:pt x="0" y="201"/>
                    </a:lnTo>
                    <a:lnTo>
                      <a:pt x="58" y="344"/>
                    </a:lnTo>
                    <a:lnTo>
                      <a:pt x="201" y="403"/>
                    </a:lnTo>
                    <a:lnTo>
                      <a:pt x="344" y="344"/>
                    </a:lnTo>
                    <a:lnTo>
                      <a:pt x="402" y="201"/>
                    </a:lnTo>
                    <a:close/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21" name="Freeform 137"/>
              <p:cNvSpPr>
                <a:spLocks/>
              </p:cNvSpPr>
              <p:nvPr/>
            </p:nvSpPr>
            <p:spPr bwMode="auto">
              <a:xfrm>
                <a:off x="6704" y="2265"/>
                <a:ext cx="17" cy="17"/>
              </a:xfrm>
              <a:custGeom>
                <a:avLst/>
                <a:gdLst/>
                <a:ahLst/>
                <a:cxnLst>
                  <a:cxn ang="0">
                    <a:pos x="88" y="44"/>
                  </a:cxn>
                  <a:cxn ang="0">
                    <a:pos x="75" y="13"/>
                  </a:cxn>
                  <a:cxn ang="0">
                    <a:pos x="44" y="0"/>
                  </a:cxn>
                  <a:cxn ang="0">
                    <a:pos x="13" y="13"/>
                  </a:cxn>
                  <a:cxn ang="0">
                    <a:pos x="0" y="44"/>
                  </a:cxn>
                  <a:cxn ang="0">
                    <a:pos x="13" y="76"/>
                  </a:cxn>
                  <a:cxn ang="0">
                    <a:pos x="44" y="88"/>
                  </a:cxn>
                  <a:cxn ang="0">
                    <a:pos x="75" y="76"/>
                  </a:cxn>
                  <a:cxn ang="0">
                    <a:pos x="88" y="44"/>
                  </a:cxn>
                </a:cxnLst>
                <a:rect l="0" t="0" r="r" b="b"/>
                <a:pathLst>
                  <a:path w="88" h="88">
                    <a:moveTo>
                      <a:pt x="88" y="44"/>
                    </a:moveTo>
                    <a:lnTo>
                      <a:pt x="75" y="13"/>
                    </a:lnTo>
                    <a:lnTo>
                      <a:pt x="44" y="0"/>
                    </a:lnTo>
                    <a:lnTo>
                      <a:pt x="13" y="13"/>
                    </a:lnTo>
                    <a:lnTo>
                      <a:pt x="0" y="44"/>
                    </a:lnTo>
                    <a:lnTo>
                      <a:pt x="13" y="76"/>
                    </a:lnTo>
                    <a:lnTo>
                      <a:pt x="44" y="88"/>
                    </a:lnTo>
                    <a:lnTo>
                      <a:pt x="75" y="76"/>
                    </a:lnTo>
                    <a:lnTo>
                      <a:pt x="88" y="44"/>
                    </a:lnTo>
                    <a:close/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22" name="Freeform 138"/>
              <p:cNvSpPr>
                <a:spLocks/>
              </p:cNvSpPr>
              <p:nvPr/>
            </p:nvSpPr>
            <p:spPr bwMode="auto">
              <a:xfrm>
                <a:off x="6708" y="2269"/>
                <a:ext cx="8" cy="9"/>
              </a:xfrm>
              <a:custGeom>
                <a:avLst/>
                <a:gdLst/>
                <a:ahLst/>
                <a:cxnLst>
                  <a:cxn ang="0">
                    <a:pos x="44" y="22"/>
                  </a:cxn>
                  <a:cxn ang="0">
                    <a:pos x="38" y="7"/>
                  </a:cxn>
                  <a:cxn ang="0">
                    <a:pos x="22" y="0"/>
                  </a:cxn>
                  <a:cxn ang="0">
                    <a:pos x="6" y="7"/>
                  </a:cxn>
                  <a:cxn ang="0">
                    <a:pos x="0" y="22"/>
                  </a:cxn>
                  <a:cxn ang="0">
                    <a:pos x="6" y="38"/>
                  </a:cxn>
                  <a:cxn ang="0">
                    <a:pos x="22" y="45"/>
                  </a:cxn>
                  <a:cxn ang="0">
                    <a:pos x="38" y="38"/>
                  </a:cxn>
                  <a:cxn ang="0">
                    <a:pos x="44" y="22"/>
                  </a:cxn>
                </a:cxnLst>
                <a:rect l="0" t="0" r="r" b="b"/>
                <a:pathLst>
                  <a:path w="44" h="45">
                    <a:moveTo>
                      <a:pt x="44" y="22"/>
                    </a:moveTo>
                    <a:lnTo>
                      <a:pt x="38" y="7"/>
                    </a:lnTo>
                    <a:lnTo>
                      <a:pt x="22" y="0"/>
                    </a:lnTo>
                    <a:lnTo>
                      <a:pt x="6" y="7"/>
                    </a:lnTo>
                    <a:lnTo>
                      <a:pt x="0" y="22"/>
                    </a:lnTo>
                    <a:lnTo>
                      <a:pt x="6" y="38"/>
                    </a:lnTo>
                    <a:lnTo>
                      <a:pt x="22" y="45"/>
                    </a:lnTo>
                    <a:lnTo>
                      <a:pt x="38" y="38"/>
                    </a:lnTo>
                    <a:lnTo>
                      <a:pt x="44" y="22"/>
                    </a:lnTo>
                    <a:close/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23" name="Freeform 139"/>
              <p:cNvSpPr>
                <a:spLocks/>
              </p:cNvSpPr>
              <p:nvPr/>
            </p:nvSpPr>
            <p:spPr bwMode="auto">
              <a:xfrm>
                <a:off x="6669" y="2401"/>
                <a:ext cx="86" cy="21"/>
              </a:xfrm>
              <a:custGeom>
                <a:avLst/>
                <a:gdLst/>
                <a:ahLst/>
                <a:cxnLst>
                  <a:cxn ang="0">
                    <a:pos x="434" y="106"/>
                  </a:cxn>
                  <a:cxn ang="0">
                    <a:pos x="301" y="0"/>
                  </a:cxn>
                  <a:cxn ang="0">
                    <a:pos x="132" y="0"/>
                  </a:cxn>
                  <a:cxn ang="0">
                    <a:pos x="0" y="106"/>
                  </a:cxn>
                </a:cxnLst>
                <a:rect l="0" t="0" r="r" b="b"/>
                <a:pathLst>
                  <a:path w="434" h="106">
                    <a:moveTo>
                      <a:pt x="434" y="106"/>
                    </a:moveTo>
                    <a:lnTo>
                      <a:pt x="301" y="0"/>
                    </a:lnTo>
                    <a:lnTo>
                      <a:pt x="132" y="0"/>
                    </a:lnTo>
                    <a:lnTo>
                      <a:pt x="0" y="106"/>
                    </a:lnTo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24" name="Line 140"/>
              <p:cNvSpPr>
                <a:spLocks noChangeShapeType="1"/>
              </p:cNvSpPr>
              <p:nvPr/>
            </p:nvSpPr>
            <p:spPr bwMode="auto">
              <a:xfrm flipH="1">
                <a:off x="6660" y="2422"/>
                <a:ext cx="9" cy="13"/>
              </a:xfrm>
              <a:prstGeom prst="line">
                <a:avLst/>
              </a:prstGeom>
              <a:noFill/>
              <a:ln w="6350">
                <a:solidFill>
                  <a:srgbClr val="21283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25" name="Freeform 141"/>
              <p:cNvSpPr>
                <a:spLocks/>
              </p:cNvSpPr>
              <p:nvPr/>
            </p:nvSpPr>
            <p:spPr bwMode="auto">
              <a:xfrm>
                <a:off x="6658" y="2435"/>
                <a:ext cx="12" cy="18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0" y="41"/>
                  </a:cxn>
                  <a:cxn ang="0">
                    <a:pos x="19" y="76"/>
                  </a:cxn>
                  <a:cxn ang="0">
                    <a:pos x="59" y="91"/>
                  </a:cxn>
                </a:cxnLst>
                <a:rect l="0" t="0" r="r" b="b"/>
                <a:pathLst>
                  <a:path w="59" h="91">
                    <a:moveTo>
                      <a:pt x="8" y="0"/>
                    </a:moveTo>
                    <a:lnTo>
                      <a:pt x="0" y="41"/>
                    </a:lnTo>
                    <a:lnTo>
                      <a:pt x="19" y="76"/>
                    </a:lnTo>
                    <a:lnTo>
                      <a:pt x="59" y="91"/>
                    </a:lnTo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26" name="Line 142"/>
              <p:cNvSpPr>
                <a:spLocks noChangeShapeType="1"/>
              </p:cNvSpPr>
              <p:nvPr/>
            </p:nvSpPr>
            <p:spPr bwMode="auto">
              <a:xfrm>
                <a:off x="6670" y="2453"/>
                <a:ext cx="84" cy="0"/>
              </a:xfrm>
              <a:prstGeom prst="line">
                <a:avLst/>
              </a:prstGeom>
              <a:noFill/>
              <a:ln w="6350">
                <a:solidFill>
                  <a:srgbClr val="21283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27" name="Freeform 143"/>
              <p:cNvSpPr>
                <a:spLocks/>
              </p:cNvSpPr>
              <p:nvPr/>
            </p:nvSpPr>
            <p:spPr bwMode="auto">
              <a:xfrm>
                <a:off x="6754" y="2435"/>
                <a:ext cx="12" cy="18"/>
              </a:xfrm>
              <a:custGeom>
                <a:avLst/>
                <a:gdLst/>
                <a:ahLst/>
                <a:cxnLst>
                  <a:cxn ang="0">
                    <a:pos x="0" y="91"/>
                  </a:cxn>
                  <a:cxn ang="0">
                    <a:pos x="40" y="76"/>
                  </a:cxn>
                  <a:cxn ang="0">
                    <a:pos x="59" y="41"/>
                  </a:cxn>
                  <a:cxn ang="0">
                    <a:pos x="51" y="0"/>
                  </a:cxn>
                </a:cxnLst>
                <a:rect l="0" t="0" r="r" b="b"/>
                <a:pathLst>
                  <a:path w="59" h="91">
                    <a:moveTo>
                      <a:pt x="0" y="91"/>
                    </a:moveTo>
                    <a:lnTo>
                      <a:pt x="40" y="76"/>
                    </a:lnTo>
                    <a:lnTo>
                      <a:pt x="59" y="41"/>
                    </a:lnTo>
                    <a:lnTo>
                      <a:pt x="51" y="0"/>
                    </a:lnTo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28" name="Line 144"/>
              <p:cNvSpPr>
                <a:spLocks noChangeShapeType="1"/>
              </p:cNvSpPr>
              <p:nvPr/>
            </p:nvSpPr>
            <p:spPr bwMode="auto">
              <a:xfrm flipH="1" flipV="1">
                <a:off x="6755" y="2422"/>
                <a:ext cx="9" cy="13"/>
              </a:xfrm>
              <a:prstGeom prst="line">
                <a:avLst/>
              </a:prstGeom>
              <a:noFill/>
              <a:ln w="6350">
                <a:solidFill>
                  <a:srgbClr val="21283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29" name="Freeform 145"/>
              <p:cNvSpPr>
                <a:spLocks/>
              </p:cNvSpPr>
              <p:nvPr/>
            </p:nvSpPr>
            <p:spPr bwMode="auto">
              <a:xfrm>
                <a:off x="6643" y="2309"/>
                <a:ext cx="18" cy="17"/>
              </a:xfrm>
              <a:custGeom>
                <a:avLst/>
                <a:gdLst/>
                <a:ahLst/>
                <a:cxnLst>
                  <a:cxn ang="0">
                    <a:pos x="87" y="43"/>
                  </a:cxn>
                  <a:cxn ang="0">
                    <a:pos x="74" y="12"/>
                  </a:cxn>
                  <a:cxn ang="0">
                    <a:pos x="43" y="0"/>
                  </a:cxn>
                  <a:cxn ang="0">
                    <a:pos x="12" y="12"/>
                  </a:cxn>
                  <a:cxn ang="0">
                    <a:pos x="0" y="43"/>
                  </a:cxn>
                  <a:cxn ang="0">
                    <a:pos x="12" y="75"/>
                  </a:cxn>
                  <a:cxn ang="0">
                    <a:pos x="43" y="87"/>
                  </a:cxn>
                  <a:cxn ang="0">
                    <a:pos x="74" y="75"/>
                  </a:cxn>
                  <a:cxn ang="0">
                    <a:pos x="87" y="43"/>
                  </a:cxn>
                </a:cxnLst>
                <a:rect l="0" t="0" r="r" b="b"/>
                <a:pathLst>
                  <a:path w="87" h="87">
                    <a:moveTo>
                      <a:pt x="87" y="43"/>
                    </a:moveTo>
                    <a:lnTo>
                      <a:pt x="74" y="12"/>
                    </a:lnTo>
                    <a:lnTo>
                      <a:pt x="43" y="0"/>
                    </a:lnTo>
                    <a:lnTo>
                      <a:pt x="12" y="12"/>
                    </a:lnTo>
                    <a:lnTo>
                      <a:pt x="0" y="43"/>
                    </a:lnTo>
                    <a:lnTo>
                      <a:pt x="12" y="75"/>
                    </a:lnTo>
                    <a:lnTo>
                      <a:pt x="43" y="87"/>
                    </a:lnTo>
                    <a:lnTo>
                      <a:pt x="74" y="75"/>
                    </a:lnTo>
                    <a:lnTo>
                      <a:pt x="87" y="43"/>
                    </a:lnTo>
                    <a:close/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30" name="Freeform 146"/>
              <p:cNvSpPr>
                <a:spLocks/>
              </p:cNvSpPr>
              <p:nvPr/>
            </p:nvSpPr>
            <p:spPr bwMode="auto">
              <a:xfrm>
                <a:off x="6647" y="2313"/>
                <a:ext cx="9" cy="9"/>
              </a:xfrm>
              <a:custGeom>
                <a:avLst/>
                <a:gdLst/>
                <a:ahLst/>
                <a:cxnLst>
                  <a:cxn ang="0">
                    <a:pos x="43" y="21"/>
                  </a:cxn>
                  <a:cxn ang="0">
                    <a:pos x="37" y="7"/>
                  </a:cxn>
                  <a:cxn ang="0">
                    <a:pos x="21" y="0"/>
                  </a:cxn>
                  <a:cxn ang="0">
                    <a:pos x="5" y="7"/>
                  </a:cxn>
                  <a:cxn ang="0">
                    <a:pos x="0" y="21"/>
                  </a:cxn>
                  <a:cxn ang="0">
                    <a:pos x="5" y="38"/>
                  </a:cxn>
                  <a:cxn ang="0">
                    <a:pos x="21" y="43"/>
                  </a:cxn>
                  <a:cxn ang="0">
                    <a:pos x="37" y="38"/>
                  </a:cxn>
                  <a:cxn ang="0">
                    <a:pos x="43" y="21"/>
                  </a:cxn>
                </a:cxnLst>
                <a:rect l="0" t="0" r="r" b="b"/>
                <a:pathLst>
                  <a:path w="43" h="43">
                    <a:moveTo>
                      <a:pt x="43" y="21"/>
                    </a:moveTo>
                    <a:lnTo>
                      <a:pt x="37" y="7"/>
                    </a:lnTo>
                    <a:lnTo>
                      <a:pt x="21" y="0"/>
                    </a:lnTo>
                    <a:lnTo>
                      <a:pt x="5" y="7"/>
                    </a:lnTo>
                    <a:lnTo>
                      <a:pt x="0" y="21"/>
                    </a:lnTo>
                    <a:lnTo>
                      <a:pt x="5" y="38"/>
                    </a:lnTo>
                    <a:lnTo>
                      <a:pt x="21" y="43"/>
                    </a:lnTo>
                    <a:lnTo>
                      <a:pt x="37" y="38"/>
                    </a:lnTo>
                    <a:lnTo>
                      <a:pt x="43" y="21"/>
                    </a:lnTo>
                    <a:close/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31" name="Freeform 147"/>
              <p:cNvSpPr>
                <a:spLocks/>
              </p:cNvSpPr>
              <p:nvPr/>
            </p:nvSpPr>
            <p:spPr bwMode="auto">
              <a:xfrm>
                <a:off x="6767" y="2322"/>
                <a:ext cx="38" cy="83"/>
              </a:xfrm>
              <a:custGeom>
                <a:avLst/>
                <a:gdLst/>
                <a:ahLst/>
                <a:cxnLst>
                  <a:cxn ang="0">
                    <a:pos x="194" y="0"/>
                  </a:cxn>
                  <a:cxn ang="0">
                    <a:pos x="53" y="93"/>
                  </a:cxn>
                  <a:cxn ang="0">
                    <a:pos x="0" y="254"/>
                  </a:cxn>
                  <a:cxn ang="0">
                    <a:pos x="59" y="412"/>
                  </a:cxn>
                </a:cxnLst>
                <a:rect l="0" t="0" r="r" b="b"/>
                <a:pathLst>
                  <a:path w="194" h="412">
                    <a:moveTo>
                      <a:pt x="194" y="0"/>
                    </a:moveTo>
                    <a:lnTo>
                      <a:pt x="53" y="93"/>
                    </a:lnTo>
                    <a:lnTo>
                      <a:pt x="0" y="254"/>
                    </a:lnTo>
                    <a:lnTo>
                      <a:pt x="59" y="412"/>
                    </a:lnTo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32" name="Line 148"/>
              <p:cNvSpPr>
                <a:spLocks noChangeShapeType="1"/>
              </p:cNvSpPr>
              <p:nvPr/>
            </p:nvSpPr>
            <p:spPr bwMode="auto">
              <a:xfrm>
                <a:off x="6778" y="2405"/>
                <a:ext cx="11" cy="12"/>
              </a:xfrm>
              <a:prstGeom prst="line">
                <a:avLst/>
              </a:prstGeom>
              <a:noFill/>
              <a:ln w="6350">
                <a:solidFill>
                  <a:srgbClr val="21283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33" name="Freeform 149"/>
              <p:cNvSpPr>
                <a:spLocks/>
              </p:cNvSpPr>
              <p:nvPr/>
            </p:nvSpPr>
            <p:spPr bwMode="auto">
              <a:xfrm>
                <a:off x="6789" y="2413"/>
                <a:ext cx="20" cy="9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35" y="40"/>
                  </a:cxn>
                  <a:cxn ang="0">
                    <a:pos x="75" y="32"/>
                  </a:cxn>
                  <a:cxn ang="0">
                    <a:pos x="101" y="0"/>
                  </a:cxn>
                </a:cxnLst>
                <a:rect l="0" t="0" r="r" b="b"/>
                <a:pathLst>
                  <a:path w="101" h="40">
                    <a:moveTo>
                      <a:pt x="0" y="20"/>
                    </a:moveTo>
                    <a:lnTo>
                      <a:pt x="35" y="40"/>
                    </a:lnTo>
                    <a:lnTo>
                      <a:pt x="75" y="32"/>
                    </a:lnTo>
                    <a:lnTo>
                      <a:pt x="101" y="0"/>
                    </a:lnTo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34" name="Line 150"/>
              <p:cNvSpPr>
                <a:spLocks noChangeShapeType="1"/>
              </p:cNvSpPr>
              <p:nvPr/>
            </p:nvSpPr>
            <p:spPr bwMode="auto">
              <a:xfrm flipV="1">
                <a:off x="6809" y="2333"/>
                <a:ext cx="27" cy="80"/>
              </a:xfrm>
              <a:prstGeom prst="line">
                <a:avLst/>
              </a:prstGeom>
              <a:noFill/>
              <a:ln w="6350">
                <a:solidFill>
                  <a:srgbClr val="21283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35" name="Freeform 151"/>
              <p:cNvSpPr>
                <a:spLocks/>
              </p:cNvSpPr>
              <p:nvPr/>
            </p:nvSpPr>
            <p:spPr bwMode="auto">
              <a:xfrm>
                <a:off x="6821" y="2318"/>
                <a:ext cx="15" cy="15"/>
              </a:xfrm>
              <a:custGeom>
                <a:avLst/>
                <a:gdLst/>
                <a:ahLst/>
                <a:cxnLst>
                  <a:cxn ang="0">
                    <a:pos x="72" y="76"/>
                  </a:cxn>
                  <a:cxn ang="0">
                    <a:pos x="69" y="34"/>
                  </a:cxn>
                  <a:cxn ang="0">
                    <a:pos x="42" y="5"/>
                  </a:cxn>
                  <a:cxn ang="0">
                    <a:pos x="0" y="0"/>
                  </a:cxn>
                </a:cxnLst>
                <a:rect l="0" t="0" r="r" b="b"/>
                <a:pathLst>
                  <a:path w="72" h="76">
                    <a:moveTo>
                      <a:pt x="72" y="76"/>
                    </a:moveTo>
                    <a:lnTo>
                      <a:pt x="69" y="34"/>
                    </a:lnTo>
                    <a:lnTo>
                      <a:pt x="42" y="5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36" name="Line 152"/>
              <p:cNvSpPr>
                <a:spLocks noChangeShapeType="1"/>
              </p:cNvSpPr>
              <p:nvPr/>
            </p:nvSpPr>
            <p:spPr bwMode="auto">
              <a:xfrm flipH="1">
                <a:off x="6805" y="2318"/>
                <a:ext cx="16" cy="4"/>
              </a:xfrm>
              <a:prstGeom prst="line">
                <a:avLst/>
              </a:prstGeom>
              <a:noFill/>
              <a:ln w="6350">
                <a:solidFill>
                  <a:srgbClr val="21283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37" name="Freeform 153"/>
              <p:cNvSpPr>
                <a:spLocks/>
              </p:cNvSpPr>
              <p:nvPr/>
            </p:nvSpPr>
            <p:spPr bwMode="auto">
              <a:xfrm>
                <a:off x="6666" y="2380"/>
                <a:ext cx="18" cy="18"/>
              </a:xfrm>
              <a:custGeom>
                <a:avLst/>
                <a:gdLst/>
                <a:ahLst/>
                <a:cxnLst>
                  <a:cxn ang="0">
                    <a:pos x="87" y="44"/>
                  </a:cxn>
                  <a:cxn ang="0">
                    <a:pos x="75" y="13"/>
                  </a:cxn>
                  <a:cxn ang="0">
                    <a:pos x="44" y="0"/>
                  </a:cxn>
                  <a:cxn ang="0">
                    <a:pos x="12" y="13"/>
                  </a:cxn>
                  <a:cxn ang="0">
                    <a:pos x="0" y="44"/>
                  </a:cxn>
                  <a:cxn ang="0">
                    <a:pos x="12" y="75"/>
                  </a:cxn>
                  <a:cxn ang="0">
                    <a:pos x="44" y="88"/>
                  </a:cxn>
                  <a:cxn ang="0">
                    <a:pos x="75" y="75"/>
                  </a:cxn>
                  <a:cxn ang="0">
                    <a:pos x="87" y="44"/>
                  </a:cxn>
                </a:cxnLst>
                <a:rect l="0" t="0" r="r" b="b"/>
                <a:pathLst>
                  <a:path w="87" h="88">
                    <a:moveTo>
                      <a:pt x="87" y="44"/>
                    </a:moveTo>
                    <a:lnTo>
                      <a:pt x="75" y="13"/>
                    </a:lnTo>
                    <a:lnTo>
                      <a:pt x="44" y="0"/>
                    </a:lnTo>
                    <a:lnTo>
                      <a:pt x="12" y="13"/>
                    </a:lnTo>
                    <a:lnTo>
                      <a:pt x="0" y="44"/>
                    </a:lnTo>
                    <a:lnTo>
                      <a:pt x="12" y="75"/>
                    </a:lnTo>
                    <a:lnTo>
                      <a:pt x="44" y="88"/>
                    </a:lnTo>
                    <a:lnTo>
                      <a:pt x="75" y="75"/>
                    </a:lnTo>
                    <a:lnTo>
                      <a:pt x="87" y="44"/>
                    </a:lnTo>
                    <a:close/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38" name="Freeform 154"/>
              <p:cNvSpPr>
                <a:spLocks/>
              </p:cNvSpPr>
              <p:nvPr/>
            </p:nvSpPr>
            <p:spPr bwMode="auto">
              <a:xfrm>
                <a:off x="6670" y="2385"/>
                <a:ext cx="9" cy="8"/>
              </a:xfrm>
              <a:custGeom>
                <a:avLst/>
                <a:gdLst/>
                <a:ahLst/>
                <a:cxnLst>
                  <a:cxn ang="0">
                    <a:pos x="43" y="22"/>
                  </a:cxn>
                  <a:cxn ang="0">
                    <a:pos x="38" y="6"/>
                  </a:cxn>
                  <a:cxn ang="0">
                    <a:pos x="22" y="0"/>
                  </a:cxn>
                  <a:cxn ang="0">
                    <a:pos x="7" y="6"/>
                  </a:cxn>
                  <a:cxn ang="0">
                    <a:pos x="0" y="22"/>
                  </a:cxn>
                  <a:cxn ang="0">
                    <a:pos x="7" y="38"/>
                  </a:cxn>
                  <a:cxn ang="0">
                    <a:pos x="22" y="44"/>
                  </a:cxn>
                  <a:cxn ang="0">
                    <a:pos x="38" y="38"/>
                  </a:cxn>
                  <a:cxn ang="0">
                    <a:pos x="43" y="22"/>
                  </a:cxn>
                </a:cxnLst>
                <a:rect l="0" t="0" r="r" b="b"/>
                <a:pathLst>
                  <a:path w="43" h="44">
                    <a:moveTo>
                      <a:pt x="43" y="22"/>
                    </a:moveTo>
                    <a:lnTo>
                      <a:pt x="38" y="6"/>
                    </a:lnTo>
                    <a:lnTo>
                      <a:pt x="22" y="0"/>
                    </a:lnTo>
                    <a:lnTo>
                      <a:pt x="7" y="6"/>
                    </a:lnTo>
                    <a:lnTo>
                      <a:pt x="0" y="22"/>
                    </a:lnTo>
                    <a:lnTo>
                      <a:pt x="7" y="38"/>
                    </a:lnTo>
                    <a:lnTo>
                      <a:pt x="22" y="44"/>
                    </a:lnTo>
                    <a:lnTo>
                      <a:pt x="38" y="38"/>
                    </a:lnTo>
                    <a:lnTo>
                      <a:pt x="43" y="22"/>
                    </a:lnTo>
                    <a:close/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39" name="Freeform 155"/>
              <p:cNvSpPr>
                <a:spLocks/>
              </p:cNvSpPr>
              <p:nvPr/>
            </p:nvSpPr>
            <p:spPr bwMode="auto">
              <a:xfrm>
                <a:off x="6727" y="2244"/>
                <a:ext cx="70" cy="5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4" y="163"/>
                  </a:cxn>
                  <a:cxn ang="0">
                    <a:pos x="181" y="263"/>
                  </a:cxn>
                  <a:cxn ang="0">
                    <a:pos x="351" y="257"/>
                  </a:cxn>
                </a:cxnLst>
                <a:rect l="0" t="0" r="r" b="b"/>
                <a:pathLst>
                  <a:path w="351" h="263">
                    <a:moveTo>
                      <a:pt x="0" y="0"/>
                    </a:moveTo>
                    <a:lnTo>
                      <a:pt x="44" y="163"/>
                    </a:lnTo>
                    <a:lnTo>
                      <a:pt x="181" y="263"/>
                    </a:lnTo>
                    <a:lnTo>
                      <a:pt x="351" y="257"/>
                    </a:lnTo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40" name="Line 156"/>
              <p:cNvSpPr>
                <a:spLocks noChangeShapeType="1"/>
              </p:cNvSpPr>
              <p:nvPr/>
            </p:nvSpPr>
            <p:spPr bwMode="auto">
              <a:xfrm flipV="1">
                <a:off x="6797" y="2289"/>
                <a:ext cx="15" cy="6"/>
              </a:xfrm>
              <a:prstGeom prst="line">
                <a:avLst/>
              </a:prstGeom>
              <a:noFill/>
              <a:ln w="6350">
                <a:solidFill>
                  <a:srgbClr val="21283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41" name="Freeform 157"/>
              <p:cNvSpPr>
                <a:spLocks/>
              </p:cNvSpPr>
              <p:nvPr/>
            </p:nvSpPr>
            <p:spPr bwMode="auto">
              <a:xfrm>
                <a:off x="6812" y="2268"/>
                <a:ext cx="7" cy="21"/>
              </a:xfrm>
              <a:custGeom>
                <a:avLst/>
                <a:gdLst/>
                <a:ahLst/>
                <a:cxnLst>
                  <a:cxn ang="0">
                    <a:pos x="0" y="104"/>
                  </a:cxn>
                  <a:cxn ang="0">
                    <a:pos x="30" y="76"/>
                  </a:cxn>
                  <a:cxn ang="0">
                    <a:pos x="36" y="35"/>
                  </a:cxn>
                  <a:cxn ang="0">
                    <a:pos x="13" y="0"/>
                  </a:cxn>
                </a:cxnLst>
                <a:rect l="0" t="0" r="r" b="b"/>
                <a:pathLst>
                  <a:path w="36" h="104">
                    <a:moveTo>
                      <a:pt x="0" y="104"/>
                    </a:moveTo>
                    <a:lnTo>
                      <a:pt x="30" y="76"/>
                    </a:lnTo>
                    <a:lnTo>
                      <a:pt x="36" y="35"/>
                    </a:lnTo>
                    <a:lnTo>
                      <a:pt x="13" y="0"/>
                    </a:lnTo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42" name="Line 158"/>
              <p:cNvSpPr>
                <a:spLocks noChangeShapeType="1"/>
              </p:cNvSpPr>
              <p:nvPr/>
            </p:nvSpPr>
            <p:spPr bwMode="auto">
              <a:xfrm flipH="1" flipV="1">
                <a:off x="6747" y="2219"/>
                <a:ext cx="67" cy="49"/>
              </a:xfrm>
              <a:prstGeom prst="line">
                <a:avLst/>
              </a:prstGeom>
              <a:noFill/>
              <a:ln w="6350">
                <a:solidFill>
                  <a:srgbClr val="21283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43" name="Freeform 159"/>
              <p:cNvSpPr>
                <a:spLocks/>
              </p:cNvSpPr>
              <p:nvPr/>
            </p:nvSpPr>
            <p:spPr bwMode="auto">
              <a:xfrm>
                <a:off x="6727" y="2217"/>
                <a:ext cx="20" cy="10"/>
              </a:xfrm>
              <a:custGeom>
                <a:avLst/>
                <a:gdLst/>
                <a:ahLst/>
                <a:cxnLst>
                  <a:cxn ang="0">
                    <a:pos x="95" y="10"/>
                  </a:cxn>
                  <a:cxn ang="0">
                    <a:pos x="54" y="0"/>
                  </a:cxn>
                  <a:cxn ang="0">
                    <a:pos x="17" y="17"/>
                  </a:cxn>
                  <a:cxn ang="0">
                    <a:pos x="0" y="55"/>
                  </a:cxn>
                </a:cxnLst>
                <a:rect l="0" t="0" r="r" b="b"/>
                <a:pathLst>
                  <a:path w="95" h="55">
                    <a:moveTo>
                      <a:pt x="95" y="10"/>
                    </a:moveTo>
                    <a:lnTo>
                      <a:pt x="54" y="0"/>
                    </a:lnTo>
                    <a:lnTo>
                      <a:pt x="17" y="17"/>
                    </a:lnTo>
                    <a:lnTo>
                      <a:pt x="0" y="55"/>
                    </a:lnTo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44" name="Line 160"/>
              <p:cNvSpPr>
                <a:spLocks noChangeShapeType="1"/>
              </p:cNvSpPr>
              <p:nvPr/>
            </p:nvSpPr>
            <p:spPr bwMode="auto">
              <a:xfrm flipH="1">
                <a:off x="6727" y="2227"/>
                <a:ext cx="0" cy="17"/>
              </a:xfrm>
              <a:prstGeom prst="line">
                <a:avLst/>
              </a:prstGeom>
              <a:noFill/>
              <a:ln w="6350">
                <a:solidFill>
                  <a:srgbClr val="21283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45" name="Freeform 161"/>
              <p:cNvSpPr>
                <a:spLocks/>
              </p:cNvSpPr>
              <p:nvPr/>
            </p:nvSpPr>
            <p:spPr bwMode="auto">
              <a:xfrm>
                <a:off x="6741" y="2380"/>
                <a:ext cx="17" cy="18"/>
              </a:xfrm>
              <a:custGeom>
                <a:avLst/>
                <a:gdLst/>
                <a:ahLst/>
                <a:cxnLst>
                  <a:cxn ang="0">
                    <a:pos x="87" y="44"/>
                  </a:cxn>
                  <a:cxn ang="0">
                    <a:pos x="75" y="13"/>
                  </a:cxn>
                  <a:cxn ang="0">
                    <a:pos x="44" y="0"/>
                  </a:cxn>
                  <a:cxn ang="0">
                    <a:pos x="13" y="13"/>
                  </a:cxn>
                  <a:cxn ang="0">
                    <a:pos x="0" y="44"/>
                  </a:cxn>
                  <a:cxn ang="0">
                    <a:pos x="13" y="75"/>
                  </a:cxn>
                  <a:cxn ang="0">
                    <a:pos x="44" y="88"/>
                  </a:cxn>
                  <a:cxn ang="0">
                    <a:pos x="75" y="75"/>
                  </a:cxn>
                  <a:cxn ang="0">
                    <a:pos x="87" y="44"/>
                  </a:cxn>
                </a:cxnLst>
                <a:rect l="0" t="0" r="r" b="b"/>
                <a:pathLst>
                  <a:path w="87" h="88">
                    <a:moveTo>
                      <a:pt x="87" y="44"/>
                    </a:moveTo>
                    <a:lnTo>
                      <a:pt x="75" y="13"/>
                    </a:lnTo>
                    <a:lnTo>
                      <a:pt x="44" y="0"/>
                    </a:lnTo>
                    <a:lnTo>
                      <a:pt x="13" y="13"/>
                    </a:lnTo>
                    <a:lnTo>
                      <a:pt x="0" y="44"/>
                    </a:lnTo>
                    <a:lnTo>
                      <a:pt x="13" y="75"/>
                    </a:lnTo>
                    <a:lnTo>
                      <a:pt x="44" y="88"/>
                    </a:lnTo>
                    <a:lnTo>
                      <a:pt x="75" y="75"/>
                    </a:lnTo>
                    <a:lnTo>
                      <a:pt x="87" y="44"/>
                    </a:lnTo>
                    <a:close/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46" name="Freeform 162"/>
              <p:cNvSpPr>
                <a:spLocks/>
              </p:cNvSpPr>
              <p:nvPr/>
            </p:nvSpPr>
            <p:spPr bwMode="auto">
              <a:xfrm>
                <a:off x="6745" y="2385"/>
                <a:ext cx="9" cy="8"/>
              </a:xfrm>
              <a:custGeom>
                <a:avLst/>
                <a:gdLst/>
                <a:ahLst/>
                <a:cxnLst>
                  <a:cxn ang="0">
                    <a:pos x="43" y="22"/>
                  </a:cxn>
                  <a:cxn ang="0">
                    <a:pos x="37" y="6"/>
                  </a:cxn>
                  <a:cxn ang="0">
                    <a:pos x="22" y="0"/>
                  </a:cxn>
                  <a:cxn ang="0">
                    <a:pos x="6" y="6"/>
                  </a:cxn>
                  <a:cxn ang="0">
                    <a:pos x="0" y="22"/>
                  </a:cxn>
                  <a:cxn ang="0">
                    <a:pos x="6" y="38"/>
                  </a:cxn>
                  <a:cxn ang="0">
                    <a:pos x="22" y="44"/>
                  </a:cxn>
                  <a:cxn ang="0">
                    <a:pos x="37" y="38"/>
                  </a:cxn>
                  <a:cxn ang="0">
                    <a:pos x="43" y="22"/>
                  </a:cxn>
                </a:cxnLst>
                <a:rect l="0" t="0" r="r" b="b"/>
                <a:pathLst>
                  <a:path w="43" h="44">
                    <a:moveTo>
                      <a:pt x="43" y="22"/>
                    </a:moveTo>
                    <a:lnTo>
                      <a:pt x="37" y="6"/>
                    </a:lnTo>
                    <a:lnTo>
                      <a:pt x="22" y="0"/>
                    </a:lnTo>
                    <a:lnTo>
                      <a:pt x="6" y="6"/>
                    </a:lnTo>
                    <a:lnTo>
                      <a:pt x="0" y="22"/>
                    </a:lnTo>
                    <a:lnTo>
                      <a:pt x="6" y="38"/>
                    </a:lnTo>
                    <a:lnTo>
                      <a:pt x="22" y="44"/>
                    </a:lnTo>
                    <a:lnTo>
                      <a:pt x="37" y="38"/>
                    </a:lnTo>
                    <a:lnTo>
                      <a:pt x="43" y="22"/>
                    </a:lnTo>
                    <a:close/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47" name="Freeform 163"/>
              <p:cNvSpPr>
                <a:spLocks/>
              </p:cNvSpPr>
              <p:nvPr/>
            </p:nvSpPr>
            <p:spPr bwMode="auto">
              <a:xfrm>
                <a:off x="6628" y="2244"/>
                <a:ext cx="70" cy="52"/>
              </a:xfrm>
              <a:custGeom>
                <a:avLst/>
                <a:gdLst/>
                <a:ahLst/>
                <a:cxnLst>
                  <a:cxn ang="0">
                    <a:pos x="0" y="255"/>
                  </a:cxn>
                  <a:cxn ang="0">
                    <a:pos x="169" y="263"/>
                  </a:cxn>
                  <a:cxn ang="0">
                    <a:pos x="306" y="163"/>
                  </a:cxn>
                  <a:cxn ang="0">
                    <a:pos x="352" y="0"/>
                  </a:cxn>
                </a:cxnLst>
                <a:rect l="0" t="0" r="r" b="b"/>
                <a:pathLst>
                  <a:path w="352" h="263">
                    <a:moveTo>
                      <a:pt x="0" y="255"/>
                    </a:moveTo>
                    <a:lnTo>
                      <a:pt x="169" y="263"/>
                    </a:lnTo>
                    <a:lnTo>
                      <a:pt x="306" y="163"/>
                    </a:lnTo>
                    <a:lnTo>
                      <a:pt x="352" y="0"/>
                    </a:lnTo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48" name="Line 164"/>
              <p:cNvSpPr>
                <a:spLocks noChangeShapeType="1"/>
              </p:cNvSpPr>
              <p:nvPr/>
            </p:nvSpPr>
            <p:spPr bwMode="auto">
              <a:xfrm flipH="1" flipV="1">
                <a:off x="6697" y="2227"/>
                <a:ext cx="1" cy="17"/>
              </a:xfrm>
              <a:prstGeom prst="line">
                <a:avLst/>
              </a:prstGeom>
              <a:noFill/>
              <a:ln w="6350">
                <a:solidFill>
                  <a:srgbClr val="21283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49" name="Freeform 165"/>
              <p:cNvSpPr>
                <a:spLocks/>
              </p:cNvSpPr>
              <p:nvPr/>
            </p:nvSpPr>
            <p:spPr bwMode="auto">
              <a:xfrm>
                <a:off x="6678" y="2216"/>
                <a:ext cx="19" cy="11"/>
              </a:xfrm>
              <a:custGeom>
                <a:avLst/>
                <a:gdLst/>
                <a:ahLst/>
                <a:cxnLst>
                  <a:cxn ang="0">
                    <a:pos x="94" y="56"/>
                  </a:cxn>
                  <a:cxn ang="0">
                    <a:pos x="77" y="18"/>
                  </a:cxn>
                  <a:cxn ang="0">
                    <a:pos x="40" y="0"/>
                  </a:cxn>
                  <a:cxn ang="0">
                    <a:pos x="0" y="12"/>
                  </a:cxn>
                </a:cxnLst>
                <a:rect l="0" t="0" r="r" b="b"/>
                <a:pathLst>
                  <a:path w="94" h="56">
                    <a:moveTo>
                      <a:pt x="94" y="56"/>
                    </a:moveTo>
                    <a:lnTo>
                      <a:pt x="77" y="18"/>
                    </a:lnTo>
                    <a:lnTo>
                      <a:pt x="40" y="0"/>
                    </a:lnTo>
                    <a:lnTo>
                      <a:pt x="0" y="12"/>
                    </a:lnTo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50" name="Line 166"/>
              <p:cNvSpPr>
                <a:spLocks noChangeShapeType="1"/>
              </p:cNvSpPr>
              <p:nvPr/>
            </p:nvSpPr>
            <p:spPr bwMode="auto">
              <a:xfrm flipH="1">
                <a:off x="6611" y="2219"/>
                <a:ext cx="67" cy="49"/>
              </a:xfrm>
              <a:prstGeom prst="line">
                <a:avLst/>
              </a:prstGeom>
              <a:noFill/>
              <a:ln w="6350">
                <a:solidFill>
                  <a:srgbClr val="21283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51" name="Freeform 167"/>
              <p:cNvSpPr>
                <a:spLocks/>
              </p:cNvSpPr>
              <p:nvPr/>
            </p:nvSpPr>
            <p:spPr bwMode="auto">
              <a:xfrm>
                <a:off x="6606" y="2268"/>
                <a:ext cx="7" cy="21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0" y="33"/>
                  </a:cxn>
                  <a:cxn ang="0">
                    <a:pos x="6" y="75"/>
                  </a:cxn>
                  <a:cxn ang="0">
                    <a:pos x="36" y="102"/>
                  </a:cxn>
                </a:cxnLst>
                <a:rect l="0" t="0" r="r" b="b"/>
                <a:pathLst>
                  <a:path w="36" h="102">
                    <a:moveTo>
                      <a:pt x="23" y="0"/>
                    </a:moveTo>
                    <a:lnTo>
                      <a:pt x="0" y="33"/>
                    </a:lnTo>
                    <a:lnTo>
                      <a:pt x="6" y="75"/>
                    </a:lnTo>
                    <a:lnTo>
                      <a:pt x="36" y="102"/>
                    </a:lnTo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52" name="Line 168"/>
              <p:cNvSpPr>
                <a:spLocks noChangeShapeType="1"/>
              </p:cNvSpPr>
              <p:nvPr/>
            </p:nvSpPr>
            <p:spPr bwMode="auto">
              <a:xfrm>
                <a:off x="6613" y="2289"/>
                <a:ext cx="15" cy="5"/>
              </a:xfrm>
              <a:prstGeom prst="line">
                <a:avLst/>
              </a:prstGeom>
              <a:noFill/>
              <a:ln w="6350">
                <a:solidFill>
                  <a:srgbClr val="21283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53" name="Freeform 169"/>
              <p:cNvSpPr>
                <a:spLocks/>
              </p:cNvSpPr>
              <p:nvPr/>
            </p:nvSpPr>
            <p:spPr bwMode="auto">
              <a:xfrm>
                <a:off x="6764" y="2309"/>
                <a:ext cx="18" cy="17"/>
              </a:xfrm>
              <a:custGeom>
                <a:avLst/>
                <a:gdLst/>
                <a:ahLst/>
                <a:cxnLst>
                  <a:cxn ang="0">
                    <a:pos x="87" y="43"/>
                  </a:cxn>
                  <a:cxn ang="0">
                    <a:pos x="75" y="12"/>
                  </a:cxn>
                  <a:cxn ang="0">
                    <a:pos x="44" y="0"/>
                  </a:cxn>
                  <a:cxn ang="0">
                    <a:pos x="13" y="12"/>
                  </a:cxn>
                  <a:cxn ang="0">
                    <a:pos x="0" y="43"/>
                  </a:cxn>
                  <a:cxn ang="0">
                    <a:pos x="13" y="75"/>
                  </a:cxn>
                  <a:cxn ang="0">
                    <a:pos x="44" y="87"/>
                  </a:cxn>
                  <a:cxn ang="0">
                    <a:pos x="75" y="75"/>
                  </a:cxn>
                  <a:cxn ang="0">
                    <a:pos x="87" y="43"/>
                  </a:cxn>
                </a:cxnLst>
                <a:rect l="0" t="0" r="r" b="b"/>
                <a:pathLst>
                  <a:path w="87" h="87">
                    <a:moveTo>
                      <a:pt x="87" y="43"/>
                    </a:moveTo>
                    <a:lnTo>
                      <a:pt x="75" y="12"/>
                    </a:lnTo>
                    <a:lnTo>
                      <a:pt x="44" y="0"/>
                    </a:lnTo>
                    <a:lnTo>
                      <a:pt x="13" y="12"/>
                    </a:lnTo>
                    <a:lnTo>
                      <a:pt x="0" y="43"/>
                    </a:lnTo>
                    <a:lnTo>
                      <a:pt x="13" y="75"/>
                    </a:lnTo>
                    <a:lnTo>
                      <a:pt x="44" y="87"/>
                    </a:lnTo>
                    <a:lnTo>
                      <a:pt x="75" y="75"/>
                    </a:lnTo>
                    <a:lnTo>
                      <a:pt x="87" y="43"/>
                    </a:lnTo>
                    <a:close/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54" name="Freeform 170"/>
              <p:cNvSpPr>
                <a:spLocks/>
              </p:cNvSpPr>
              <p:nvPr/>
            </p:nvSpPr>
            <p:spPr bwMode="auto">
              <a:xfrm>
                <a:off x="6768" y="2313"/>
                <a:ext cx="9" cy="9"/>
              </a:xfrm>
              <a:custGeom>
                <a:avLst/>
                <a:gdLst/>
                <a:ahLst/>
                <a:cxnLst>
                  <a:cxn ang="0">
                    <a:pos x="44" y="21"/>
                  </a:cxn>
                  <a:cxn ang="0">
                    <a:pos x="38" y="7"/>
                  </a:cxn>
                  <a:cxn ang="0">
                    <a:pos x="22" y="0"/>
                  </a:cxn>
                  <a:cxn ang="0">
                    <a:pos x="6" y="7"/>
                  </a:cxn>
                  <a:cxn ang="0">
                    <a:pos x="0" y="21"/>
                  </a:cxn>
                  <a:cxn ang="0">
                    <a:pos x="6" y="38"/>
                  </a:cxn>
                  <a:cxn ang="0">
                    <a:pos x="22" y="43"/>
                  </a:cxn>
                  <a:cxn ang="0">
                    <a:pos x="38" y="38"/>
                  </a:cxn>
                  <a:cxn ang="0">
                    <a:pos x="44" y="21"/>
                  </a:cxn>
                </a:cxnLst>
                <a:rect l="0" t="0" r="r" b="b"/>
                <a:pathLst>
                  <a:path w="44" h="43">
                    <a:moveTo>
                      <a:pt x="44" y="21"/>
                    </a:moveTo>
                    <a:lnTo>
                      <a:pt x="38" y="7"/>
                    </a:lnTo>
                    <a:lnTo>
                      <a:pt x="22" y="0"/>
                    </a:lnTo>
                    <a:lnTo>
                      <a:pt x="6" y="7"/>
                    </a:lnTo>
                    <a:lnTo>
                      <a:pt x="0" y="21"/>
                    </a:lnTo>
                    <a:lnTo>
                      <a:pt x="6" y="38"/>
                    </a:lnTo>
                    <a:lnTo>
                      <a:pt x="22" y="43"/>
                    </a:lnTo>
                    <a:lnTo>
                      <a:pt x="38" y="38"/>
                    </a:lnTo>
                    <a:lnTo>
                      <a:pt x="44" y="21"/>
                    </a:lnTo>
                    <a:close/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55" name="Freeform 171"/>
              <p:cNvSpPr>
                <a:spLocks/>
              </p:cNvSpPr>
              <p:nvPr/>
            </p:nvSpPr>
            <p:spPr bwMode="auto">
              <a:xfrm>
                <a:off x="6619" y="2322"/>
                <a:ext cx="38" cy="83"/>
              </a:xfrm>
              <a:custGeom>
                <a:avLst/>
                <a:gdLst/>
                <a:ahLst/>
                <a:cxnLst>
                  <a:cxn ang="0">
                    <a:pos x="133" y="414"/>
                  </a:cxn>
                  <a:cxn ang="0">
                    <a:pos x="193" y="256"/>
                  </a:cxn>
                  <a:cxn ang="0">
                    <a:pos x="140" y="95"/>
                  </a:cxn>
                  <a:cxn ang="0">
                    <a:pos x="0" y="0"/>
                  </a:cxn>
                </a:cxnLst>
                <a:rect l="0" t="0" r="r" b="b"/>
                <a:pathLst>
                  <a:path w="193" h="414">
                    <a:moveTo>
                      <a:pt x="133" y="414"/>
                    </a:moveTo>
                    <a:lnTo>
                      <a:pt x="193" y="256"/>
                    </a:lnTo>
                    <a:lnTo>
                      <a:pt x="140" y="95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56" name="Line 172"/>
              <p:cNvSpPr>
                <a:spLocks noChangeShapeType="1"/>
              </p:cNvSpPr>
              <p:nvPr/>
            </p:nvSpPr>
            <p:spPr bwMode="auto">
              <a:xfrm flipH="1" flipV="1">
                <a:off x="6603" y="2318"/>
                <a:ext cx="16" cy="4"/>
              </a:xfrm>
              <a:prstGeom prst="line">
                <a:avLst/>
              </a:prstGeom>
              <a:noFill/>
              <a:ln w="6350">
                <a:solidFill>
                  <a:srgbClr val="21283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57" name="Freeform 173"/>
              <p:cNvSpPr>
                <a:spLocks/>
              </p:cNvSpPr>
              <p:nvPr/>
            </p:nvSpPr>
            <p:spPr bwMode="auto">
              <a:xfrm>
                <a:off x="6589" y="2318"/>
                <a:ext cx="14" cy="15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0" y="4"/>
                  </a:cxn>
                  <a:cxn ang="0">
                    <a:pos x="3" y="34"/>
                  </a:cxn>
                  <a:cxn ang="0">
                    <a:pos x="0" y="76"/>
                  </a:cxn>
                </a:cxnLst>
                <a:rect l="0" t="0" r="r" b="b"/>
                <a:pathLst>
                  <a:path w="72" h="76">
                    <a:moveTo>
                      <a:pt x="72" y="0"/>
                    </a:moveTo>
                    <a:lnTo>
                      <a:pt x="30" y="4"/>
                    </a:lnTo>
                    <a:lnTo>
                      <a:pt x="3" y="34"/>
                    </a:lnTo>
                    <a:lnTo>
                      <a:pt x="0" y="76"/>
                    </a:lnTo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58" name="Line 174"/>
              <p:cNvSpPr>
                <a:spLocks noChangeShapeType="1"/>
              </p:cNvSpPr>
              <p:nvPr/>
            </p:nvSpPr>
            <p:spPr bwMode="auto">
              <a:xfrm>
                <a:off x="6589" y="2333"/>
                <a:ext cx="26" cy="80"/>
              </a:xfrm>
              <a:prstGeom prst="line">
                <a:avLst/>
              </a:prstGeom>
              <a:noFill/>
              <a:ln w="6350">
                <a:solidFill>
                  <a:srgbClr val="21283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59" name="Freeform 175"/>
              <p:cNvSpPr>
                <a:spLocks/>
              </p:cNvSpPr>
              <p:nvPr/>
            </p:nvSpPr>
            <p:spPr bwMode="auto">
              <a:xfrm>
                <a:off x="6615" y="2413"/>
                <a:ext cx="20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6" y="32"/>
                  </a:cxn>
                  <a:cxn ang="0">
                    <a:pos x="66" y="40"/>
                  </a:cxn>
                  <a:cxn ang="0">
                    <a:pos x="102" y="19"/>
                  </a:cxn>
                </a:cxnLst>
                <a:rect l="0" t="0" r="r" b="b"/>
                <a:pathLst>
                  <a:path w="102" h="40">
                    <a:moveTo>
                      <a:pt x="0" y="0"/>
                    </a:moveTo>
                    <a:lnTo>
                      <a:pt x="26" y="32"/>
                    </a:lnTo>
                    <a:lnTo>
                      <a:pt x="66" y="40"/>
                    </a:lnTo>
                    <a:lnTo>
                      <a:pt x="102" y="19"/>
                    </a:lnTo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60" name="Line 176"/>
              <p:cNvSpPr>
                <a:spLocks noChangeShapeType="1"/>
              </p:cNvSpPr>
              <p:nvPr/>
            </p:nvSpPr>
            <p:spPr bwMode="auto">
              <a:xfrm flipV="1">
                <a:off x="6635" y="2405"/>
                <a:ext cx="11" cy="12"/>
              </a:xfrm>
              <a:prstGeom prst="line">
                <a:avLst/>
              </a:prstGeom>
              <a:noFill/>
              <a:ln w="6350">
                <a:solidFill>
                  <a:srgbClr val="21283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61" name="Freeform 177"/>
              <p:cNvSpPr>
                <a:spLocks/>
              </p:cNvSpPr>
              <p:nvPr/>
            </p:nvSpPr>
            <p:spPr bwMode="auto">
              <a:xfrm>
                <a:off x="6689" y="2314"/>
                <a:ext cx="46" cy="46"/>
              </a:xfrm>
              <a:custGeom>
                <a:avLst/>
                <a:gdLst/>
                <a:ahLst/>
                <a:cxnLst>
                  <a:cxn ang="0">
                    <a:pos x="230" y="115"/>
                  </a:cxn>
                  <a:cxn ang="0">
                    <a:pos x="197" y="35"/>
                  </a:cxn>
                  <a:cxn ang="0">
                    <a:pos x="115" y="0"/>
                  </a:cxn>
                  <a:cxn ang="0">
                    <a:pos x="33" y="35"/>
                  </a:cxn>
                  <a:cxn ang="0">
                    <a:pos x="0" y="115"/>
                  </a:cxn>
                  <a:cxn ang="0">
                    <a:pos x="33" y="197"/>
                  </a:cxn>
                  <a:cxn ang="0">
                    <a:pos x="115" y="230"/>
                  </a:cxn>
                  <a:cxn ang="0">
                    <a:pos x="197" y="197"/>
                  </a:cxn>
                  <a:cxn ang="0">
                    <a:pos x="230" y="115"/>
                  </a:cxn>
                </a:cxnLst>
                <a:rect l="0" t="0" r="r" b="b"/>
                <a:pathLst>
                  <a:path w="230" h="230">
                    <a:moveTo>
                      <a:pt x="230" y="115"/>
                    </a:moveTo>
                    <a:lnTo>
                      <a:pt x="197" y="35"/>
                    </a:lnTo>
                    <a:lnTo>
                      <a:pt x="115" y="0"/>
                    </a:lnTo>
                    <a:lnTo>
                      <a:pt x="33" y="35"/>
                    </a:lnTo>
                    <a:lnTo>
                      <a:pt x="0" y="115"/>
                    </a:lnTo>
                    <a:lnTo>
                      <a:pt x="33" y="197"/>
                    </a:lnTo>
                    <a:lnTo>
                      <a:pt x="115" y="230"/>
                    </a:lnTo>
                    <a:lnTo>
                      <a:pt x="197" y="197"/>
                    </a:lnTo>
                    <a:lnTo>
                      <a:pt x="230" y="115"/>
                    </a:lnTo>
                    <a:close/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62" name="Freeform 178"/>
              <p:cNvSpPr>
                <a:spLocks/>
              </p:cNvSpPr>
              <p:nvPr/>
            </p:nvSpPr>
            <p:spPr bwMode="auto">
              <a:xfrm>
                <a:off x="6535" y="2160"/>
                <a:ext cx="355" cy="355"/>
              </a:xfrm>
              <a:custGeom>
                <a:avLst/>
                <a:gdLst/>
                <a:ahLst/>
                <a:cxnLst>
                  <a:cxn ang="0">
                    <a:pos x="1785" y="893"/>
                  </a:cxn>
                  <a:cxn ang="0">
                    <a:pos x="1666" y="447"/>
                  </a:cxn>
                  <a:cxn ang="0">
                    <a:pos x="1338" y="120"/>
                  </a:cxn>
                  <a:cxn ang="0">
                    <a:pos x="892" y="0"/>
                  </a:cxn>
                  <a:cxn ang="0">
                    <a:pos x="446" y="120"/>
                  </a:cxn>
                  <a:cxn ang="0">
                    <a:pos x="119" y="447"/>
                  </a:cxn>
                  <a:cxn ang="0">
                    <a:pos x="0" y="893"/>
                  </a:cxn>
                  <a:cxn ang="0">
                    <a:pos x="119" y="1341"/>
                  </a:cxn>
                  <a:cxn ang="0">
                    <a:pos x="446" y="1667"/>
                  </a:cxn>
                  <a:cxn ang="0">
                    <a:pos x="892" y="1787"/>
                  </a:cxn>
                  <a:cxn ang="0">
                    <a:pos x="1338" y="1667"/>
                  </a:cxn>
                  <a:cxn ang="0">
                    <a:pos x="1666" y="1341"/>
                  </a:cxn>
                  <a:cxn ang="0">
                    <a:pos x="1785" y="893"/>
                  </a:cxn>
                </a:cxnLst>
                <a:rect l="0" t="0" r="r" b="b"/>
                <a:pathLst>
                  <a:path w="1785" h="1787">
                    <a:moveTo>
                      <a:pt x="1785" y="893"/>
                    </a:moveTo>
                    <a:lnTo>
                      <a:pt x="1666" y="447"/>
                    </a:lnTo>
                    <a:lnTo>
                      <a:pt x="1338" y="120"/>
                    </a:lnTo>
                    <a:lnTo>
                      <a:pt x="892" y="0"/>
                    </a:lnTo>
                    <a:lnTo>
                      <a:pt x="446" y="120"/>
                    </a:lnTo>
                    <a:lnTo>
                      <a:pt x="119" y="447"/>
                    </a:lnTo>
                    <a:lnTo>
                      <a:pt x="0" y="893"/>
                    </a:lnTo>
                    <a:lnTo>
                      <a:pt x="119" y="1341"/>
                    </a:lnTo>
                    <a:lnTo>
                      <a:pt x="446" y="1667"/>
                    </a:lnTo>
                    <a:lnTo>
                      <a:pt x="892" y="1787"/>
                    </a:lnTo>
                    <a:lnTo>
                      <a:pt x="1338" y="1667"/>
                    </a:lnTo>
                    <a:lnTo>
                      <a:pt x="1666" y="1341"/>
                    </a:lnTo>
                    <a:lnTo>
                      <a:pt x="1785" y="893"/>
                    </a:lnTo>
                    <a:close/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63" name="Freeform 179"/>
              <p:cNvSpPr>
                <a:spLocks/>
              </p:cNvSpPr>
              <p:nvPr/>
            </p:nvSpPr>
            <p:spPr bwMode="auto">
              <a:xfrm>
                <a:off x="6922" y="2155"/>
                <a:ext cx="237" cy="361"/>
              </a:xfrm>
              <a:custGeom>
                <a:avLst/>
                <a:gdLst/>
                <a:ahLst/>
                <a:cxnLst>
                  <a:cxn ang="0">
                    <a:pos x="0" y="886"/>
                  </a:cxn>
                  <a:cxn ang="0">
                    <a:pos x="157" y="421"/>
                  </a:cxn>
                  <a:cxn ang="0">
                    <a:pos x="393" y="283"/>
                  </a:cxn>
                  <a:cxn ang="0">
                    <a:pos x="553" y="106"/>
                  </a:cxn>
                  <a:cxn ang="0">
                    <a:pos x="1023" y="0"/>
                  </a:cxn>
                  <a:cxn ang="0">
                    <a:pos x="1029" y="221"/>
                  </a:cxn>
                  <a:cxn ang="0">
                    <a:pos x="1067" y="236"/>
                  </a:cxn>
                  <a:cxn ang="0">
                    <a:pos x="1189" y="272"/>
                  </a:cxn>
                  <a:cxn ang="0">
                    <a:pos x="1132" y="351"/>
                  </a:cxn>
                  <a:cxn ang="0">
                    <a:pos x="1046" y="366"/>
                  </a:cxn>
                  <a:cxn ang="0">
                    <a:pos x="1021" y="397"/>
                  </a:cxn>
                  <a:cxn ang="0">
                    <a:pos x="1018" y="409"/>
                  </a:cxn>
                  <a:cxn ang="0">
                    <a:pos x="1019" y="424"/>
                  </a:cxn>
                  <a:cxn ang="0">
                    <a:pos x="1030" y="447"/>
                  </a:cxn>
                  <a:cxn ang="0">
                    <a:pos x="1068" y="463"/>
                  </a:cxn>
                  <a:cxn ang="0">
                    <a:pos x="1190" y="500"/>
                  </a:cxn>
                  <a:cxn ang="0">
                    <a:pos x="1133" y="578"/>
                  </a:cxn>
                  <a:cxn ang="0">
                    <a:pos x="1048" y="592"/>
                  </a:cxn>
                  <a:cxn ang="0">
                    <a:pos x="1022" y="623"/>
                  </a:cxn>
                  <a:cxn ang="0">
                    <a:pos x="1022" y="1105"/>
                  </a:cxn>
                  <a:cxn ang="0">
                    <a:pos x="1034" y="1128"/>
                  </a:cxn>
                  <a:cxn ang="0">
                    <a:pos x="1072" y="1144"/>
                  </a:cxn>
                  <a:cxn ang="0">
                    <a:pos x="1194" y="1181"/>
                  </a:cxn>
                  <a:cxn ang="0">
                    <a:pos x="1136" y="1259"/>
                  </a:cxn>
                  <a:cxn ang="0">
                    <a:pos x="1050" y="1273"/>
                  </a:cxn>
                  <a:cxn ang="0">
                    <a:pos x="1026" y="1304"/>
                  </a:cxn>
                  <a:cxn ang="0">
                    <a:pos x="1021" y="1317"/>
                  </a:cxn>
                  <a:cxn ang="0">
                    <a:pos x="1023" y="1331"/>
                  </a:cxn>
                  <a:cxn ang="0">
                    <a:pos x="1034" y="1355"/>
                  </a:cxn>
                  <a:cxn ang="0">
                    <a:pos x="1073" y="1370"/>
                  </a:cxn>
                  <a:cxn ang="0">
                    <a:pos x="1195" y="1407"/>
                  </a:cxn>
                  <a:cxn ang="0">
                    <a:pos x="1137" y="1485"/>
                  </a:cxn>
                  <a:cxn ang="0">
                    <a:pos x="1051" y="1500"/>
                  </a:cxn>
                  <a:cxn ang="0">
                    <a:pos x="1027" y="1531"/>
                  </a:cxn>
                  <a:cxn ang="0">
                    <a:pos x="1023" y="1817"/>
                  </a:cxn>
                  <a:cxn ang="0">
                    <a:pos x="522" y="626"/>
                  </a:cxn>
                  <a:cxn ang="0">
                    <a:pos x="286" y="776"/>
                  </a:cxn>
                </a:cxnLst>
                <a:rect l="0" t="0" r="r" b="b"/>
                <a:pathLst>
                  <a:path w="1195" h="1817">
                    <a:moveTo>
                      <a:pt x="158" y="832"/>
                    </a:moveTo>
                    <a:lnTo>
                      <a:pt x="0" y="886"/>
                    </a:lnTo>
                    <a:lnTo>
                      <a:pt x="0" y="479"/>
                    </a:lnTo>
                    <a:lnTo>
                      <a:pt x="157" y="421"/>
                    </a:lnTo>
                    <a:lnTo>
                      <a:pt x="288" y="355"/>
                    </a:lnTo>
                    <a:lnTo>
                      <a:pt x="393" y="283"/>
                    </a:lnTo>
                    <a:lnTo>
                      <a:pt x="481" y="200"/>
                    </a:lnTo>
                    <a:lnTo>
                      <a:pt x="553" y="106"/>
                    </a:lnTo>
                    <a:lnTo>
                      <a:pt x="613" y="0"/>
                    </a:lnTo>
                    <a:lnTo>
                      <a:pt x="1023" y="0"/>
                    </a:lnTo>
                    <a:lnTo>
                      <a:pt x="1023" y="210"/>
                    </a:lnTo>
                    <a:lnTo>
                      <a:pt x="1029" y="221"/>
                    </a:lnTo>
                    <a:lnTo>
                      <a:pt x="1044" y="234"/>
                    </a:lnTo>
                    <a:lnTo>
                      <a:pt x="1067" y="236"/>
                    </a:lnTo>
                    <a:lnTo>
                      <a:pt x="1129" y="246"/>
                    </a:lnTo>
                    <a:lnTo>
                      <a:pt x="1189" y="272"/>
                    </a:lnTo>
                    <a:lnTo>
                      <a:pt x="1189" y="325"/>
                    </a:lnTo>
                    <a:lnTo>
                      <a:pt x="1132" y="351"/>
                    </a:lnTo>
                    <a:lnTo>
                      <a:pt x="1069" y="363"/>
                    </a:lnTo>
                    <a:lnTo>
                      <a:pt x="1046" y="366"/>
                    </a:lnTo>
                    <a:lnTo>
                      <a:pt x="1029" y="377"/>
                    </a:lnTo>
                    <a:lnTo>
                      <a:pt x="1021" y="397"/>
                    </a:lnTo>
                    <a:lnTo>
                      <a:pt x="1019" y="402"/>
                    </a:lnTo>
                    <a:lnTo>
                      <a:pt x="1018" y="409"/>
                    </a:lnTo>
                    <a:lnTo>
                      <a:pt x="1018" y="417"/>
                    </a:lnTo>
                    <a:lnTo>
                      <a:pt x="1019" y="424"/>
                    </a:lnTo>
                    <a:lnTo>
                      <a:pt x="1021" y="430"/>
                    </a:lnTo>
                    <a:lnTo>
                      <a:pt x="1030" y="447"/>
                    </a:lnTo>
                    <a:lnTo>
                      <a:pt x="1045" y="461"/>
                    </a:lnTo>
                    <a:lnTo>
                      <a:pt x="1068" y="463"/>
                    </a:lnTo>
                    <a:lnTo>
                      <a:pt x="1129" y="474"/>
                    </a:lnTo>
                    <a:lnTo>
                      <a:pt x="1190" y="500"/>
                    </a:lnTo>
                    <a:lnTo>
                      <a:pt x="1190" y="552"/>
                    </a:lnTo>
                    <a:lnTo>
                      <a:pt x="1133" y="578"/>
                    </a:lnTo>
                    <a:lnTo>
                      <a:pt x="1071" y="590"/>
                    </a:lnTo>
                    <a:lnTo>
                      <a:pt x="1048" y="592"/>
                    </a:lnTo>
                    <a:lnTo>
                      <a:pt x="1030" y="603"/>
                    </a:lnTo>
                    <a:lnTo>
                      <a:pt x="1022" y="623"/>
                    </a:lnTo>
                    <a:lnTo>
                      <a:pt x="1022" y="624"/>
                    </a:lnTo>
                    <a:lnTo>
                      <a:pt x="1022" y="1105"/>
                    </a:lnTo>
                    <a:lnTo>
                      <a:pt x="1025" y="1112"/>
                    </a:lnTo>
                    <a:lnTo>
                      <a:pt x="1034" y="1128"/>
                    </a:lnTo>
                    <a:lnTo>
                      <a:pt x="1049" y="1143"/>
                    </a:lnTo>
                    <a:lnTo>
                      <a:pt x="1072" y="1144"/>
                    </a:lnTo>
                    <a:lnTo>
                      <a:pt x="1133" y="1154"/>
                    </a:lnTo>
                    <a:lnTo>
                      <a:pt x="1194" y="1181"/>
                    </a:lnTo>
                    <a:lnTo>
                      <a:pt x="1194" y="1232"/>
                    </a:lnTo>
                    <a:lnTo>
                      <a:pt x="1136" y="1259"/>
                    </a:lnTo>
                    <a:lnTo>
                      <a:pt x="1073" y="1271"/>
                    </a:lnTo>
                    <a:lnTo>
                      <a:pt x="1050" y="1273"/>
                    </a:lnTo>
                    <a:lnTo>
                      <a:pt x="1034" y="1285"/>
                    </a:lnTo>
                    <a:lnTo>
                      <a:pt x="1026" y="1304"/>
                    </a:lnTo>
                    <a:lnTo>
                      <a:pt x="1023" y="1310"/>
                    </a:lnTo>
                    <a:lnTo>
                      <a:pt x="1021" y="1317"/>
                    </a:lnTo>
                    <a:lnTo>
                      <a:pt x="1021" y="1324"/>
                    </a:lnTo>
                    <a:lnTo>
                      <a:pt x="1023" y="1331"/>
                    </a:lnTo>
                    <a:lnTo>
                      <a:pt x="1026" y="1338"/>
                    </a:lnTo>
                    <a:lnTo>
                      <a:pt x="1034" y="1355"/>
                    </a:lnTo>
                    <a:lnTo>
                      <a:pt x="1050" y="1369"/>
                    </a:lnTo>
                    <a:lnTo>
                      <a:pt x="1073" y="1370"/>
                    </a:lnTo>
                    <a:lnTo>
                      <a:pt x="1134" y="1381"/>
                    </a:lnTo>
                    <a:lnTo>
                      <a:pt x="1195" y="1407"/>
                    </a:lnTo>
                    <a:lnTo>
                      <a:pt x="1195" y="1460"/>
                    </a:lnTo>
                    <a:lnTo>
                      <a:pt x="1137" y="1485"/>
                    </a:lnTo>
                    <a:lnTo>
                      <a:pt x="1074" y="1498"/>
                    </a:lnTo>
                    <a:lnTo>
                      <a:pt x="1051" y="1500"/>
                    </a:lnTo>
                    <a:lnTo>
                      <a:pt x="1034" y="1512"/>
                    </a:lnTo>
                    <a:lnTo>
                      <a:pt x="1027" y="1531"/>
                    </a:lnTo>
                    <a:lnTo>
                      <a:pt x="1023" y="1538"/>
                    </a:lnTo>
                    <a:lnTo>
                      <a:pt x="1023" y="1817"/>
                    </a:lnTo>
                    <a:lnTo>
                      <a:pt x="522" y="1817"/>
                    </a:lnTo>
                    <a:lnTo>
                      <a:pt x="522" y="626"/>
                    </a:lnTo>
                    <a:lnTo>
                      <a:pt x="403" y="710"/>
                    </a:lnTo>
                    <a:lnTo>
                      <a:pt x="286" y="776"/>
                    </a:lnTo>
                    <a:lnTo>
                      <a:pt x="158" y="832"/>
                    </a:lnTo>
                    <a:close/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64" name="Freeform 180"/>
              <p:cNvSpPr>
                <a:spLocks/>
              </p:cNvSpPr>
              <p:nvPr/>
            </p:nvSpPr>
            <p:spPr bwMode="auto">
              <a:xfrm>
                <a:off x="7134" y="2151"/>
                <a:ext cx="306" cy="365"/>
              </a:xfrm>
              <a:custGeom>
                <a:avLst/>
                <a:gdLst/>
                <a:ahLst/>
                <a:cxnLst>
                  <a:cxn ang="0">
                    <a:pos x="729" y="329"/>
                  </a:cxn>
                  <a:cxn ang="0">
                    <a:pos x="970" y="427"/>
                  </a:cxn>
                  <a:cxn ang="0">
                    <a:pos x="840" y="689"/>
                  </a:cxn>
                  <a:cxn ang="0">
                    <a:pos x="733" y="1031"/>
                  </a:cxn>
                  <a:cxn ang="0">
                    <a:pos x="1062" y="1380"/>
                  </a:cxn>
                  <a:cxn ang="0">
                    <a:pos x="586" y="1281"/>
                  </a:cxn>
                  <a:cxn ang="0">
                    <a:pos x="15" y="1386"/>
                  </a:cxn>
                  <a:cxn ang="0">
                    <a:pos x="195" y="1419"/>
                  </a:cxn>
                  <a:cxn ang="0">
                    <a:pos x="119" y="1518"/>
                  </a:cxn>
                  <a:cxn ang="0">
                    <a:pos x="230" y="1588"/>
                  </a:cxn>
                  <a:cxn ang="0">
                    <a:pos x="292" y="1600"/>
                  </a:cxn>
                  <a:cxn ang="0">
                    <a:pos x="220" y="1767"/>
                  </a:cxn>
                  <a:cxn ang="0">
                    <a:pos x="409" y="1735"/>
                  </a:cxn>
                  <a:cxn ang="0">
                    <a:pos x="451" y="1769"/>
                  </a:cxn>
                  <a:cxn ang="0">
                    <a:pos x="566" y="1810"/>
                  </a:cxn>
                  <a:cxn ang="0">
                    <a:pos x="682" y="1832"/>
                  </a:cxn>
                  <a:cxn ang="0">
                    <a:pos x="802" y="1838"/>
                  </a:cxn>
                  <a:cxn ang="0">
                    <a:pos x="928" y="1834"/>
                  </a:cxn>
                  <a:cxn ang="0">
                    <a:pos x="1065" y="1813"/>
                  </a:cxn>
                  <a:cxn ang="0">
                    <a:pos x="1188" y="1781"/>
                  </a:cxn>
                  <a:cxn ang="0">
                    <a:pos x="1282" y="1736"/>
                  </a:cxn>
                  <a:cxn ang="0">
                    <a:pos x="1363" y="1675"/>
                  </a:cxn>
                  <a:cxn ang="0">
                    <a:pos x="1433" y="1597"/>
                  </a:cxn>
                  <a:cxn ang="0">
                    <a:pos x="1489" y="1494"/>
                  </a:cxn>
                  <a:cxn ang="0">
                    <a:pos x="1526" y="1356"/>
                  </a:cxn>
                  <a:cxn ang="0">
                    <a:pos x="1540" y="1211"/>
                  </a:cxn>
                  <a:cxn ang="0">
                    <a:pos x="1525" y="1106"/>
                  </a:cxn>
                  <a:cxn ang="0">
                    <a:pos x="1490" y="1030"/>
                  </a:cxn>
                  <a:cxn ang="0">
                    <a:pos x="1443" y="965"/>
                  </a:cxn>
                  <a:cxn ang="0">
                    <a:pos x="1361" y="902"/>
                  </a:cxn>
                  <a:cxn ang="0">
                    <a:pos x="1254" y="808"/>
                  </a:cxn>
                  <a:cxn ang="0">
                    <a:pos x="1369" y="706"/>
                  </a:cxn>
                  <a:cxn ang="0">
                    <a:pos x="1418" y="629"/>
                  </a:cxn>
                  <a:cxn ang="0">
                    <a:pos x="1448" y="558"/>
                  </a:cxn>
                  <a:cxn ang="0">
                    <a:pos x="1461" y="501"/>
                  </a:cxn>
                  <a:cxn ang="0">
                    <a:pos x="1458" y="442"/>
                  </a:cxn>
                  <a:cxn ang="0">
                    <a:pos x="1448" y="372"/>
                  </a:cxn>
                  <a:cxn ang="0">
                    <a:pos x="1426" y="305"/>
                  </a:cxn>
                  <a:cxn ang="0">
                    <a:pos x="1393" y="243"/>
                  </a:cxn>
                  <a:cxn ang="0">
                    <a:pos x="1346" y="187"/>
                  </a:cxn>
                  <a:cxn ang="0">
                    <a:pos x="1290" y="137"/>
                  </a:cxn>
                  <a:cxn ang="0">
                    <a:pos x="1228" y="97"/>
                  </a:cxn>
                  <a:cxn ang="0">
                    <a:pos x="1159" y="67"/>
                  </a:cxn>
                  <a:cxn ang="0">
                    <a:pos x="1077" y="44"/>
                  </a:cxn>
                  <a:cxn ang="0">
                    <a:pos x="983" y="28"/>
                  </a:cxn>
                  <a:cxn ang="0">
                    <a:pos x="895" y="19"/>
                  </a:cxn>
                  <a:cxn ang="0">
                    <a:pos x="801" y="18"/>
                  </a:cxn>
                  <a:cxn ang="0">
                    <a:pos x="693" y="23"/>
                  </a:cxn>
                  <a:cxn ang="0">
                    <a:pos x="588" y="39"/>
                  </a:cxn>
                  <a:cxn ang="0">
                    <a:pos x="464" y="85"/>
                  </a:cxn>
                  <a:cxn ang="0">
                    <a:pos x="310" y="0"/>
                  </a:cxn>
                  <a:cxn ang="0">
                    <a:pos x="326" y="189"/>
                  </a:cxn>
                  <a:cxn ang="0">
                    <a:pos x="258" y="212"/>
                  </a:cxn>
                  <a:cxn ang="0">
                    <a:pos x="183" y="316"/>
                  </a:cxn>
                  <a:cxn ang="0">
                    <a:pos x="186" y="388"/>
                  </a:cxn>
                  <a:cxn ang="0">
                    <a:pos x="17" y="384"/>
                  </a:cxn>
                  <a:cxn ang="0">
                    <a:pos x="583" y="554"/>
                  </a:cxn>
                </a:cxnLst>
                <a:rect l="0" t="0" r="r" b="b"/>
                <a:pathLst>
                  <a:path w="1540" h="1838">
                    <a:moveTo>
                      <a:pt x="583" y="554"/>
                    </a:moveTo>
                    <a:lnTo>
                      <a:pt x="617" y="435"/>
                    </a:lnTo>
                    <a:lnTo>
                      <a:pt x="652" y="378"/>
                    </a:lnTo>
                    <a:lnTo>
                      <a:pt x="685" y="350"/>
                    </a:lnTo>
                    <a:lnTo>
                      <a:pt x="729" y="329"/>
                    </a:lnTo>
                    <a:lnTo>
                      <a:pt x="778" y="320"/>
                    </a:lnTo>
                    <a:lnTo>
                      <a:pt x="842" y="323"/>
                    </a:lnTo>
                    <a:lnTo>
                      <a:pt x="890" y="337"/>
                    </a:lnTo>
                    <a:lnTo>
                      <a:pt x="935" y="369"/>
                    </a:lnTo>
                    <a:lnTo>
                      <a:pt x="970" y="427"/>
                    </a:lnTo>
                    <a:lnTo>
                      <a:pt x="980" y="491"/>
                    </a:lnTo>
                    <a:lnTo>
                      <a:pt x="974" y="545"/>
                    </a:lnTo>
                    <a:lnTo>
                      <a:pt x="944" y="610"/>
                    </a:lnTo>
                    <a:lnTo>
                      <a:pt x="896" y="659"/>
                    </a:lnTo>
                    <a:lnTo>
                      <a:pt x="840" y="689"/>
                    </a:lnTo>
                    <a:lnTo>
                      <a:pt x="773" y="704"/>
                    </a:lnTo>
                    <a:lnTo>
                      <a:pt x="724" y="700"/>
                    </a:lnTo>
                    <a:lnTo>
                      <a:pt x="691" y="697"/>
                    </a:lnTo>
                    <a:lnTo>
                      <a:pt x="665" y="1049"/>
                    </a:lnTo>
                    <a:lnTo>
                      <a:pt x="733" y="1031"/>
                    </a:lnTo>
                    <a:lnTo>
                      <a:pt x="804" y="1014"/>
                    </a:lnTo>
                    <a:lnTo>
                      <a:pt x="911" y="1023"/>
                    </a:lnTo>
                    <a:lnTo>
                      <a:pt x="1002" y="1076"/>
                    </a:lnTo>
                    <a:lnTo>
                      <a:pt x="1069" y="1196"/>
                    </a:lnTo>
                    <a:lnTo>
                      <a:pt x="1062" y="1380"/>
                    </a:lnTo>
                    <a:lnTo>
                      <a:pt x="977" y="1518"/>
                    </a:lnTo>
                    <a:lnTo>
                      <a:pt x="816" y="1559"/>
                    </a:lnTo>
                    <a:lnTo>
                      <a:pt x="704" y="1520"/>
                    </a:lnTo>
                    <a:lnTo>
                      <a:pt x="614" y="1425"/>
                    </a:lnTo>
                    <a:lnTo>
                      <a:pt x="586" y="1281"/>
                    </a:lnTo>
                    <a:lnTo>
                      <a:pt x="130" y="1267"/>
                    </a:lnTo>
                    <a:lnTo>
                      <a:pt x="111" y="1274"/>
                    </a:lnTo>
                    <a:lnTo>
                      <a:pt x="53" y="1297"/>
                    </a:lnTo>
                    <a:lnTo>
                      <a:pt x="2" y="1337"/>
                    </a:lnTo>
                    <a:lnTo>
                      <a:pt x="15" y="1386"/>
                    </a:lnTo>
                    <a:lnTo>
                      <a:pt x="77" y="1402"/>
                    </a:lnTo>
                    <a:lnTo>
                      <a:pt x="140" y="1397"/>
                    </a:lnTo>
                    <a:lnTo>
                      <a:pt x="163" y="1397"/>
                    </a:lnTo>
                    <a:lnTo>
                      <a:pt x="182" y="1403"/>
                    </a:lnTo>
                    <a:lnTo>
                      <a:pt x="195" y="1419"/>
                    </a:lnTo>
                    <a:lnTo>
                      <a:pt x="195" y="1426"/>
                    </a:lnTo>
                    <a:lnTo>
                      <a:pt x="196" y="1445"/>
                    </a:lnTo>
                    <a:lnTo>
                      <a:pt x="186" y="1465"/>
                    </a:lnTo>
                    <a:lnTo>
                      <a:pt x="169" y="1475"/>
                    </a:lnTo>
                    <a:lnTo>
                      <a:pt x="119" y="1518"/>
                    </a:lnTo>
                    <a:lnTo>
                      <a:pt x="80" y="1567"/>
                    </a:lnTo>
                    <a:lnTo>
                      <a:pt x="107" y="1613"/>
                    </a:lnTo>
                    <a:lnTo>
                      <a:pt x="168" y="1609"/>
                    </a:lnTo>
                    <a:lnTo>
                      <a:pt x="230" y="1591"/>
                    </a:lnTo>
                    <a:lnTo>
                      <a:pt x="230" y="1588"/>
                    </a:lnTo>
                    <a:lnTo>
                      <a:pt x="250" y="1581"/>
                    </a:lnTo>
                    <a:lnTo>
                      <a:pt x="269" y="1584"/>
                    </a:lnTo>
                    <a:lnTo>
                      <a:pt x="286" y="1597"/>
                    </a:lnTo>
                    <a:lnTo>
                      <a:pt x="289" y="1600"/>
                    </a:lnTo>
                    <a:lnTo>
                      <a:pt x="292" y="1600"/>
                    </a:lnTo>
                    <a:lnTo>
                      <a:pt x="296" y="1620"/>
                    </a:lnTo>
                    <a:lnTo>
                      <a:pt x="294" y="1642"/>
                    </a:lnTo>
                    <a:lnTo>
                      <a:pt x="280" y="1659"/>
                    </a:lnTo>
                    <a:lnTo>
                      <a:pt x="242" y="1709"/>
                    </a:lnTo>
                    <a:lnTo>
                      <a:pt x="220" y="1767"/>
                    </a:lnTo>
                    <a:lnTo>
                      <a:pt x="257" y="1806"/>
                    </a:lnTo>
                    <a:lnTo>
                      <a:pt x="314" y="1786"/>
                    </a:lnTo>
                    <a:lnTo>
                      <a:pt x="369" y="1749"/>
                    </a:lnTo>
                    <a:lnTo>
                      <a:pt x="386" y="1738"/>
                    </a:lnTo>
                    <a:lnTo>
                      <a:pt x="409" y="1735"/>
                    </a:lnTo>
                    <a:lnTo>
                      <a:pt x="428" y="1741"/>
                    </a:lnTo>
                    <a:lnTo>
                      <a:pt x="432" y="1744"/>
                    </a:lnTo>
                    <a:lnTo>
                      <a:pt x="442" y="1760"/>
                    </a:lnTo>
                    <a:lnTo>
                      <a:pt x="442" y="1765"/>
                    </a:lnTo>
                    <a:lnTo>
                      <a:pt x="451" y="1769"/>
                    </a:lnTo>
                    <a:lnTo>
                      <a:pt x="474" y="1780"/>
                    </a:lnTo>
                    <a:lnTo>
                      <a:pt x="497" y="1789"/>
                    </a:lnTo>
                    <a:lnTo>
                      <a:pt x="520" y="1797"/>
                    </a:lnTo>
                    <a:lnTo>
                      <a:pt x="543" y="1804"/>
                    </a:lnTo>
                    <a:lnTo>
                      <a:pt x="566" y="1810"/>
                    </a:lnTo>
                    <a:lnTo>
                      <a:pt x="589" y="1815"/>
                    </a:lnTo>
                    <a:lnTo>
                      <a:pt x="612" y="1820"/>
                    </a:lnTo>
                    <a:lnTo>
                      <a:pt x="636" y="1825"/>
                    </a:lnTo>
                    <a:lnTo>
                      <a:pt x="659" y="1828"/>
                    </a:lnTo>
                    <a:lnTo>
                      <a:pt x="682" y="1832"/>
                    </a:lnTo>
                    <a:lnTo>
                      <a:pt x="706" y="1834"/>
                    </a:lnTo>
                    <a:lnTo>
                      <a:pt x="730" y="1835"/>
                    </a:lnTo>
                    <a:lnTo>
                      <a:pt x="753" y="1837"/>
                    </a:lnTo>
                    <a:lnTo>
                      <a:pt x="778" y="1838"/>
                    </a:lnTo>
                    <a:lnTo>
                      <a:pt x="802" y="1838"/>
                    </a:lnTo>
                    <a:lnTo>
                      <a:pt x="826" y="1838"/>
                    </a:lnTo>
                    <a:lnTo>
                      <a:pt x="851" y="1838"/>
                    </a:lnTo>
                    <a:lnTo>
                      <a:pt x="877" y="1837"/>
                    </a:lnTo>
                    <a:lnTo>
                      <a:pt x="902" y="1836"/>
                    </a:lnTo>
                    <a:lnTo>
                      <a:pt x="928" y="1834"/>
                    </a:lnTo>
                    <a:lnTo>
                      <a:pt x="955" y="1830"/>
                    </a:lnTo>
                    <a:lnTo>
                      <a:pt x="982" y="1827"/>
                    </a:lnTo>
                    <a:lnTo>
                      <a:pt x="1010" y="1823"/>
                    </a:lnTo>
                    <a:lnTo>
                      <a:pt x="1037" y="1819"/>
                    </a:lnTo>
                    <a:lnTo>
                      <a:pt x="1065" y="1813"/>
                    </a:lnTo>
                    <a:lnTo>
                      <a:pt x="1091" y="1807"/>
                    </a:lnTo>
                    <a:lnTo>
                      <a:pt x="1118" y="1802"/>
                    </a:lnTo>
                    <a:lnTo>
                      <a:pt x="1142" y="1795"/>
                    </a:lnTo>
                    <a:lnTo>
                      <a:pt x="1165" y="1788"/>
                    </a:lnTo>
                    <a:lnTo>
                      <a:pt x="1188" y="1781"/>
                    </a:lnTo>
                    <a:lnTo>
                      <a:pt x="1209" y="1773"/>
                    </a:lnTo>
                    <a:lnTo>
                      <a:pt x="1228" y="1765"/>
                    </a:lnTo>
                    <a:lnTo>
                      <a:pt x="1247" y="1756"/>
                    </a:lnTo>
                    <a:lnTo>
                      <a:pt x="1265" y="1746"/>
                    </a:lnTo>
                    <a:lnTo>
                      <a:pt x="1282" y="1736"/>
                    </a:lnTo>
                    <a:lnTo>
                      <a:pt x="1300" y="1726"/>
                    </a:lnTo>
                    <a:lnTo>
                      <a:pt x="1317" y="1714"/>
                    </a:lnTo>
                    <a:lnTo>
                      <a:pt x="1333" y="1702"/>
                    </a:lnTo>
                    <a:lnTo>
                      <a:pt x="1348" y="1689"/>
                    </a:lnTo>
                    <a:lnTo>
                      <a:pt x="1363" y="1675"/>
                    </a:lnTo>
                    <a:lnTo>
                      <a:pt x="1378" y="1661"/>
                    </a:lnTo>
                    <a:lnTo>
                      <a:pt x="1393" y="1646"/>
                    </a:lnTo>
                    <a:lnTo>
                      <a:pt x="1407" y="1630"/>
                    </a:lnTo>
                    <a:lnTo>
                      <a:pt x="1420" y="1614"/>
                    </a:lnTo>
                    <a:lnTo>
                      <a:pt x="1433" y="1597"/>
                    </a:lnTo>
                    <a:lnTo>
                      <a:pt x="1446" y="1579"/>
                    </a:lnTo>
                    <a:lnTo>
                      <a:pt x="1457" y="1559"/>
                    </a:lnTo>
                    <a:lnTo>
                      <a:pt x="1469" y="1538"/>
                    </a:lnTo>
                    <a:lnTo>
                      <a:pt x="1479" y="1518"/>
                    </a:lnTo>
                    <a:lnTo>
                      <a:pt x="1489" y="1494"/>
                    </a:lnTo>
                    <a:lnTo>
                      <a:pt x="1498" y="1469"/>
                    </a:lnTo>
                    <a:lnTo>
                      <a:pt x="1507" y="1443"/>
                    </a:lnTo>
                    <a:lnTo>
                      <a:pt x="1513" y="1415"/>
                    </a:lnTo>
                    <a:lnTo>
                      <a:pt x="1520" y="1386"/>
                    </a:lnTo>
                    <a:lnTo>
                      <a:pt x="1526" y="1356"/>
                    </a:lnTo>
                    <a:lnTo>
                      <a:pt x="1532" y="1326"/>
                    </a:lnTo>
                    <a:lnTo>
                      <a:pt x="1535" y="1296"/>
                    </a:lnTo>
                    <a:lnTo>
                      <a:pt x="1538" y="1266"/>
                    </a:lnTo>
                    <a:lnTo>
                      <a:pt x="1540" y="1237"/>
                    </a:lnTo>
                    <a:lnTo>
                      <a:pt x="1540" y="1211"/>
                    </a:lnTo>
                    <a:lnTo>
                      <a:pt x="1539" y="1187"/>
                    </a:lnTo>
                    <a:lnTo>
                      <a:pt x="1536" y="1164"/>
                    </a:lnTo>
                    <a:lnTo>
                      <a:pt x="1534" y="1143"/>
                    </a:lnTo>
                    <a:lnTo>
                      <a:pt x="1530" y="1125"/>
                    </a:lnTo>
                    <a:lnTo>
                      <a:pt x="1525" y="1106"/>
                    </a:lnTo>
                    <a:lnTo>
                      <a:pt x="1519" y="1090"/>
                    </a:lnTo>
                    <a:lnTo>
                      <a:pt x="1512" y="1074"/>
                    </a:lnTo>
                    <a:lnTo>
                      <a:pt x="1505" y="1059"/>
                    </a:lnTo>
                    <a:lnTo>
                      <a:pt x="1498" y="1044"/>
                    </a:lnTo>
                    <a:lnTo>
                      <a:pt x="1490" y="1030"/>
                    </a:lnTo>
                    <a:lnTo>
                      <a:pt x="1482" y="1016"/>
                    </a:lnTo>
                    <a:lnTo>
                      <a:pt x="1474" y="1004"/>
                    </a:lnTo>
                    <a:lnTo>
                      <a:pt x="1464" y="990"/>
                    </a:lnTo>
                    <a:lnTo>
                      <a:pt x="1454" y="977"/>
                    </a:lnTo>
                    <a:lnTo>
                      <a:pt x="1443" y="965"/>
                    </a:lnTo>
                    <a:lnTo>
                      <a:pt x="1431" y="953"/>
                    </a:lnTo>
                    <a:lnTo>
                      <a:pt x="1417" y="941"/>
                    </a:lnTo>
                    <a:lnTo>
                      <a:pt x="1401" y="928"/>
                    </a:lnTo>
                    <a:lnTo>
                      <a:pt x="1382" y="915"/>
                    </a:lnTo>
                    <a:lnTo>
                      <a:pt x="1361" y="902"/>
                    </a:lnTo>
                    <a:lnTo>
                      <a:pt x="1333" y="888"/>
                    </a:lnTo>
                    <a:lnTo>
                      <a:pt x="1301" y="872"/>
                    </a:lnTo>
                    <a:lnTo>
                      <a:pt x="1261" y="856"/>
                    </a:lnTo>
                    <a:lnTo>
                      <a:pt x="1213" y="837"/>
                    </a:lnTo>
                    <a:lnTo>
                      <a:pt x="1254" y="808"/>
                    </a:lnTo>
                    <a:lnTo>
                      <a:pt x="1286" y="782"/>
                    </a:lnTo>
                    <a:lnTo>
                      <a:pt x="1313" y="760"/>
                    </a:lnTo>
                    <a:lnTo>
                      <a:pt x="1335" y="741"/>
                    </a:lnTo>
                    <a:lnTo>
                      <a:pt x="1354" y="722"/>
                    </a:lnTo>
                    <a:lnTo>
                      <a:pt x="1369" y="706"/>
                    </a:lnTo>
                    <a:lnTo>
                      <a:pt x="1380" y="690"/>
                    </a:lnTo>
                    <a:lnTo>
                      <a:pt x="1392" y="675"/>
                    </a:lnTo>
                    <a:lnTo>
                      <a:pt x="1401" y="660"/>
                    </a:lnTo>
                    <a:lnTo>
                      <a:pt x="1410" y="644"/>
                    </a:lnTo>
                    <a:lnTo>
                      <a:pt x="1418" y="629"/>
                    </a:lnTo>
                    <a:lnTo>
                      <a:pt x="1426" y="614"/>
                    </a:lnTo>
                    <a:lnTo>
                      <a:pt x="1433" y="599"/>
                    </a:lnTo>
                    <a:lnTo>
                      <a:pt x="1439" y="585"/>
                    </a:lnTo>
                    <a:lnTo>
                      <a:pt x="1443" y="572"/>
                    </a:lnTo>
                    <a:lnTo>
                      <a:pt x="1448" y="558"/>
                    </a:lnTo>
                    <a:lnTo>
                      <a:pt x="1451" y="546"/>
                    </a:lnTo>
                    <a:lnTo>
                      <a:pt x="1455" y="535"/>
                    </a:lnTo>
                    <a:lnTo>
                      <a:pt x="1457" y="523"/>
                    </a:lnTo>
                    <a:lnTo>
                      <a:pt x="1459" y="513"/>
                    </a:lnTo>
                    <a:lnTo>
                      <a:pt x="1461" y="501"/>
                    </a:lnTo>
                    <a:lnTo>
                      <a:pt x="1461" y="491"/>
                    </a:lnTo>
                    <a:lnTo>
                      <a:pt x="1461" y="480"/>
                    </a:lnTo>
                    <a:lnTo>
                      <a:pt x="1461" y="468"/>
                    </a:lnTo>
                    <a:lnTo>
                      <a:pt x="1459" y="456"/>
                    </a:lnTo>
                    <a:lnTo>
                      <a:pt x="1458" y="442"/>
                    </a:lnTo>
                    <a:lnTo>
                      <a:pt x="1457" y="429"/>
                    </a:lnTo>
                    <a:lnTo>
                      <a:pt x="1455" y="414"/>
                    </a:lnTo>
                    <a:lnTo>
                      <a:pt x="1454" y="400"/>
                    </a:lnTo>
                    <a:lnTo>
                      <a:pt x="1450" y="387"/>
                    </a:lnTo>
                    <a:lnTo>
                      <a:pt x="1448" y="372"/>
                    </a:lnTo>
                    <a:lnTo>
                      <a:pt x="1444" y="358"/>
                    </a:lnTo>
                    <a:lnTo>
                      <a:pt x="1440" y="344"/>
                    </a:lnTo>
                    <a:lnTo>
                      <a:pt x="1436" y="331"/>
                    </a:lnTo>
                    <a:lnTo>
                      <a:pt x="1432" y="318"/>
                    </a:lnTo>
                    <a:lnTo>
                      <a:pt x="1426" y="305"/>
                    </a:lnTo>
                    <a:lnTo>
                      <a:pt x="1421" y="292"/>
                    </a:lnTo>
                    <a:lnTo>
                      <a:pt x="1415" y="280"/>
                    </a:lnTo>
                    <a:lnTo>
                      <a:pt x="1409" y="267"/>
                    </a:lnTo>
                    <a:lnTo>
                      <a:pt x="1401" y="255"/>
                    </a:lnTo>
                    <a:lnTo>
                      <a:pt x="1393" y="243"/>
                    </a:lnTo>
                    <a:lnTo>
                      <a:pt x="1385" y="231"/>
                    </a:lnTo>
                    <a:lnTo>
                      <a:pt x="1375" y="220"/>
                    </a:lnTo>
                    <a:lnTo>
                      <a:pt x="1366" y="208"/>
                    </a:lnTo>
                    <a:lnTo>
                      <a:pt x="1356" y="197"/>
                    </a:lnTo>
                    <a:lnTo>
                      <a:pt x="1346" y="187"/>
                    </a:lnTo>
                    <a:lnTo>
                      <a:pt x="1335" y="176"/>
                    </a:lnTo>
                    <a:lnTo>
                      <a:pt x="1325" y="166"/>
                    </a:lnTo>
                    <a:lnTo>
                      <a:pt x="1313" y="155"/>
                    </a:lnTo>
                    <a:lnTo>
                      <a:pt x="1302" y="146"/>
                    </a:lnTo>
                    <a:lnTo>
                      <a:pt x="1290" y="137"/>
                    </a:lnTo>
                    <a:lnTo>
                      <a:pt x="1278" y="128"/>
                    </a:lnTo>
                    <a:lnTo>
                      <a:pt x="1266" y="120"/>
                    </a:lnTo>
                    <a:lnTo>
                      <a:pt x="1254" y="112"/>
                    </a:lnTo>
                    <a:lnTo>
                      <a:pt x="1241" y="105"/>
                    </a:lnTo>
                    <a:lnTo>
                      <a:pt x="1228" y="97"/>
                    </a:lnTo>
                    <a:lnTo>
                      <a:pt x="1216" y="91"/>
                    </a:lnTo>
                    <a:lnTo>
                      <a:pt x="1202" y="84"/>
                    </a:lnTo>
                    <a:lnTo>
                      <a:pt x="1188" y="78"/>
                    </a:lnTo>
                    <a:lnTo>
                      <a:pt x="1174" y="73"/>
                    </a:lnTo>
                    <a:lnTo>
                      <a:pt x="1159" y="67"/>
                    </a:lnTo>
                    <a:lnTo>
                      <a:pt x="1144" y="61"/>
                    </a:lnTo>
                    <a:lnTo>
                      <a:pt x="1128" y="57"/>
                    </a:lnTo>
                    <a:lnTo>
                      <a:pt x="1112" y="52"/>
                    </a:lnTo>
                    <a:lnTo>
                      <a:pt x="1095" y="47"/>
                    </a:lnTo>
                    <a:lnTo>
                      <a:pt x="1077" y="44"/>
                    </a:lnTo>
                    <a:lnTo>
                      <a:pt x="1058" y="39"/>
                    </a:lnTo>
                    <a:lnTo>
                      <a:pt x="1040" y="36"/>
                    </a:lnTo>
                    <a:lnTo>
                      <a:pt x="1021" y="34"/>
                    </a:lnTo>
                    <a:lnTo>
                      <a:pt x="1002" y="30"/>
                    </a:lnTo>
                    <a:lnTo>
                      <a:pt x="983" y="28"/>
                    </a:lnTo>
                    <a:lnTo>
                      <a:pt x="965" y="26"/>
                    </a:lnTo>
                    <a:lnTo>
                      <a:pt x="948" y="23"/>
                    </a:lnTo>
                    <a:lnTo>
                      <a:pt x="929" y="21"/>
                    </a:lnTo>
                    <a:lnTo>
                      <a:pt x="912" y="20"/>
                    </a:lnTo>
                    <a:lnTo>
                      <a:pt x="895" y="19"/>
                    </a:lnTo>
                    <a:lnTo>
                      <a:pt x="877" y="18"/>
                    </a:lnTo>
                    <a:lnTo>
                      <a:pt x="859" y="18"/>
                    </a:lnTo>
                    <a:lnTo>
                      <a:pt x="841" y="16"/>
                    </a:lnTo>
                    <a:lnTo>
                      <a:pt x="821" y="16"/>
                    </a:lnTo>
                    <a:lnTo>
                      <a:pt x="801" y="18"/>
                    </a:lnTo>
                    <a:lnTo>
                      <a:pt x="780" y="18"/>
                    </a:lnTo>
                    <a:lnTo>
                      <a:pt x="758" y="19"/>
                    </a:lnTo>
                    <a:lnTo>
                      <a:pt x="736" y="20"/>
                    </a:lnTo>
                    <a:lnTo>
                      <a:pt x="714" y="22"/>
                    </a:lnTo>
                    <a:lnTo>
                      <a:pt x="693" y="23"/>
                    </a:lnTo>
                    <a:lnTo>
                      <a:pt x="672" y="26"/>
                    </a:lnTo>
                    <a:lnTo>
                      <a:pt x="650" y="29"/>
                    </a:lnTo>
                    <a:lnTo>
                      <a:pt x="629" y="31"/>
                    </a:lnTo>
                    <a:lnTo>
                      <a:pt x="609" y="35"/>
                    </a:lnTo>
                    <a:lnTo>
                      <a:pt x="588" y="39"/>
                    </a:lnTo>
                    <a:lnTo>
                      <a:pt x="566" y="45"/>
                    </a:lnTo>
                    <a:lnTo>
                      <a:pt x="543" y="53"/>
                    </a:lnTo>
                    <a:lnTo>
                      <a:pt x="519" y="62"/>
                    </a:lnTo>
                    <a:lnTo>
                      <a:pt x="491" y="74"/>
                    </a:lnTo>
                    <a:lnTo>
                      <a:pt x="464" y="85"/>
                    </a:lnTo>
                    <a:lnTo>
                      <a:pt x="450" y="88"/>
                    </a:lnTo>
                    <a:lnTo>
                      <a:pt x="430" y="82"/>
                    </a:lnTo>
                    <a:lnTo>
                      <a:pt x="414" y="68"/>
                    </a:lnTo>
                    <a:lnTo>
                      <a:pt x="365" y="29"/>
                    </a:lnTo>
                    <a:lnTo>
                      <a:pt x="310" y="0"/>
                    </a:lnTo>
                    <a:lnTo>
                      <a:pt x="267" y="32"/>
                    </a:lnTo>
                    <a:lnTo>
                      <a:pt x="283" y="95"/>
                    </a:lnTo>
                    <a:lnTo>
                      <a:pt x="313" y="150"/>
                    </a:lnTo>
                    <a:lnTo>
                      <a:pt x="326" y="166"/>
                    </a:lnTo>
                    <a:lnTo>
                      <a:pt x="326" y="189"/>
                    </a:lnTo>
                    <a:lnTo>
                      <a:pt x="320" y="205"/>
                    </a:lnTo>
                    <a:lnTo>
                      <a:pt x="317" y="212"/>
                    </a:lnTo>
                    <a:lnTo>
                      <a:pt x="297" y="222"/>
                    </a:lnTo>
                    <a:lnTo>
                      <a:pt x="278" y="222"/>
                    </a:lnTo>
                    <a:lnTo>
                      <a:pt x="258" y="212"/>
                    </a:lnTo>
                    <a:lnTo>
                      <a:pt x="199" y="185"/>
                    </a:lnTo>
                    <a:lnTo>
                      <a:pt x="137" y="173"/>
                    </a:lnTo>
                    <a:lnTo>
                      <a:pt x="107" y="215"/>
                    </a:lnTo>
                    <a:lnTo>
                      <a:pt x="141" y="270"/>
                    </a:lnTo>
                    <a:lnTo>
                      <a:pt x="183" y="316"/>
                    </a:lnTo>
                    <a:lnTo>
                      <a:pt x="199" y="329"/>
                    </a:lnTo>
                    <a:lnTo>
                      <a:pt x="205" y="349"/>
                    </a:lnTo>
                    <a:lnTo>
                      <a:pt x="203" y="368"/>
                    </a:lnTo>
                    <a:lnTo>
                      <a:pt x="199" y="375"/>
                    </a:lnTo>
                    <a:lnTo>
                      <a:pt x="186" y="388"/>
                    </a:lnTo>
                    <a:lnTo>
                      <a:pt x="164" y="395"/>
                    </a:lnTo>
                    <a:lnTo>
                      <a:pt x="144" y="391"/>
                    </a:lnTo>
                    <a:lnTo>
                      <a:pt x="144" y="388"/>
                    </a:lnTo>
                    <a:lnTo>
                      <a:pt x="82" y="382"/>
                    </a:lnTo>
                    <a:lnTo>
                      <a:pt x="17" y="384"/>
                    </a:lnTo>
                    <a:lnTo>
                      <a:pt x="0" y="434"/>
                    </a:lnTo>
                    <a:lnTo>
                      <a:pt x="45" y="480"/>
                    </a:lnTo>
                    <a:lnTo>
                      <a:pt x="97" y="513"/>
                    </a:lnTo>
                    <a:lnTo>
                      <a:pt x="117" y="522"/>
                    </a:lnTo>
                    <a:lnTo>
                      <a:pt x="583" y="554"/>
                    </a:lnTo>
                    <a:close/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pic>
          <p:nvPicPr>
            <p:cNvPr id="93365" name="Picture 181" descr="UCv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43" y="1614"/>
              <a:ext cx="1115" cy="1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Line 15"/>
          <p:cNvSpPr>
            <a:spLocks noChangeShapeType="1"/>
          </p:cNvSpPr>
          <p:nvPr/>
        </p:nvSpPr>
        <p:spPr bwMode="auto">
          <a:xfrm>
            <a:off x="8763000" y="381000"/>
            <a:ext cx="0" cy="611188"/>
          </a:xfrm>
          <a:prstGeom prst="line">
            <a:avLst/>
          </a:prstGeom>
          <a:noFill/>
          <a:ln w="10795">
            <a:solidFill>
              <a:srgbClr val="959595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>
              <a:latin typeface="Arial" charset="0"/>
            </a:endParaRPr>
          </a:p>
        </p:txBody>
      </p:sp>
      <p:pic>
        <p:nvPicPr>
          <p:cNvPr id="4099" name="Picture 1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143625"/>
            <a:ext cx="9144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1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848600" y="6532563"/>
            <a:ext cx="9144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62400" y="1447800"/>
            <a:ext cx="4495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die Textformatierung des Masters zu bearbeiten.</a:t>
            </a:r>
          </a:p>
          <a:p>
            <a:pPr lvl="1"/>
            <a:r>
              <a:rPr lang="en-GB" smtClean="0"/>
              <a:t>Zweite Ebene</a:t>
            </a:r>
          </a:p>
        </p:txBody>
      </p:sp>
      <p:sp>
        <p:nvSpPr>
          <p:cNvPr id="4102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434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das Format des Titel-Masters zu bearbeiten.</a:t>
            </a:r>
          </a:p>
        </p:txBody>
      </p:sp>
      <p:sp>
        <p:nvSpPr>
          <p:cNvPr id="1050" name="Rectangle 26"/>
          <p:cNvSpPr>
            <a:spLocks noChangeArrowheads="1"/>
          </p:cNvSpPr>
          <p:nvPr userDrawn="1"/>
        </p:nvSpPr>
        <p:spPr bwMode="auto">
          <a:xfrm>
            <a:off x="914400" y="6477000"/>
            <a:ext cx="708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tabLst>
                <a:tab pos="7715250" algn="l"/>
              </a:tabLst>
              <a:defRPr/>
            </a:pPr>
            <a:r>
              <a:rPr lang="de-DE" sz="1200">
                <a:solidFill>
                  <a:srgbClr val="0000FF"/>
                </a:solidFill>
                <a:latin typeface="Arial" charset="0"/>
              </a:rPr>
              <a:t>International Symposium Metrologia 2008 – Havanna - Cuba, 27-29. May. 2008                                                  Page </a:t>
            </a:r>
            <a:fld id="{592A7016-DF30-4B9A-8CE2-54E9C9427B0F}" type="slidenum">
              <a:rPr lang="de-DE" sz="1200">
                <a:solidFill>
                  <a:srgbClr val="0000FF"/>
                </a:solidFill>
                <a:latin typeface="Arial" charset="0"/>
              </a:rPr>
              <a:pPr>
                <a:tabLst>
                  <a:tab pos="7715250" algn="l"/>
                </a:tabLst>
                <a:defRPr/>
              </a:pPr>
              <a:t>‹Nr.›</a:t>
            </a:fld>
            <a:endParaRPr lang="de-DE" sz="1600">
              <a:solidFill>
                <a:srgbClr val="FF0B0B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ransition spd="slow"/>
  <p:txStyles>
    <p:titleStyle>
      <a:lvl1pPr algn="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9pPr>
    </p:titleStyle>
    <p:bodyStyle>
      <a:lvl1pPr marL="193675" indent="-193675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66738" indent="-182563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Font typeface="Wingdings" pitchFamily="2" charset="2"/>
        <a:buChar char="l"/>
        <a:defRPr sz="2800">
          <a:solidFill>
            <a:schemeClr val="tx1"/>
          </a:solidFill>
          <a:latin typeface="+mn-lt"/>
        </a:defRPr>
      </a:lvl2pPr>
      <a:lvl3pPr marL="117792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vonLava_Daten\Presentations\Ehrendoktor_Craiova\duese_schl-Re1M.AVI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vonLava_Daten\Presentations\Ehrendoktor_Craiova\duese_schl-Re100K.avi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vonLava_Daten\Presentations\Ehrendoktor_Craiova\duese_Mach-Re1M.AVI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vonLava_Daten\Presentations\Ehrendoktor_Craiova\duese_Mach-Re100K.AVI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slide" Target="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slide" Target="slide6.xml"/><Relationship Id="rId5" Type="http://schemas.openxmlformats.org/officeDocument/2006/relationships/oleObject" Target="../embeddings/Microsoft_Office_Excel_97-2003-Arbeitsblatt1.xls"/><Relationship Id="rId4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video" Target="file:///D:\vonLava_Daten\Presentations\Ehrendoktor_Craiova\Karman.avi" TargetMode="External"/><Relationship Id="rId1" Type="http://schemas.openxmlformats.org/officeDocument/2006/relationships/video" Target="file:///D:\vonLava_Daten\Presentations\Ehrendoktor_Craiova\Perp-T-pres.avi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vonLava_Daten\Presentations\Ehrendoktor_Craiova\Perp-neu-3D-presSL.AVI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vonLava_Daten\Presentations\Ehrendoktor_Craiova\Perp-old-2D-pres.avi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vonLava_Daten\Presentations\Ehrendoktor_Craiova\Perp-neu-3D-Kombi.avi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1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45.png"/><Relationship Id="rId4" Type="http://schemas.openxmlformats.org/officeDocument/2006/relationships/slide" Target="slide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vonLava_Daten\Presentations\Ehrendoktor_Craiova\TRZ-Amco-2D-den.avi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1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vonLava_Daten\Presentations\Ehrendoktor_Craiova\TRZ-Elster-Qmax.AVI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2" Type="http://schemas.openxmlformats.org/officeDocument/2006/relationships/video" Target="file:///C:\Dokumente%20und%20Einstellungen\erni\Eigene%20Dateien\Presentations\FLMK_002\AX_SC000.AVI" TargetMode="External"/><Relationship Id="rId1" Type="http://schemas.openxmlformats.org/officeDocument/2006/relationships/video" Target="file:///D:\vonLava_Daten\Presentations\Ehrendoktor_Craiova\TRZ-Vemm-LE-det.AVI" TargetMode="External"/><Relationship Id="rId6" Type="http://schemas.openxmlformats.org/officeDocument/2006/relationships/image" Target="../media/image5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slide" Target="slide8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slide" Target="slide6.xml"/><Relationship Id="rId4" Type="http://schemas.openxmlformats.org/officeDocument/2006/relationships/image" Target="../media/image63.gi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3" Type="http://schemas.openxmlformats.org/officeDocument/2006/relationships/slide" Target="slide48.xml"/><Relationship Id="rId7" Type="http://schemas.openxmlformats.org/officeDocument/2006/relationships/slide" Target="slide2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0.xml"/><Relationship Id="rId5" Type="http://schemas.openxmlformats.org/officeDocument/2006/relationships/slide" Target="slide35.xml"/><Relationship Id="rId4" Type="http://schemas.openxmlformats.org/officeDocument/2006/relationships/slide" Target="slide27.xml"/><Relationship Id="rId9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/>
          <p:cNvSpPr txBox="1">
            <a:spLocks noChangeArrowheads="1"/>
          </p:cNvSpPr>
          <p:nvPr/>
        </p:nvSpPr>
        <p:spPr bwMode="auto">
          <a:xfrm>
            <a:off x="1893888" y="463550"/>
            <a:ext cx="4333875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buClr>
                <a:srgbClr val="000000"/>
              </a:buClr>
              <a:buSzPct val="27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</a:pPr>
            <a:r>
              <a:rPr lang="en-GB" sz="3600">
                <a:latin typeface="times" charset="0"/>
              </a:rPr>
              <a:t>Numerical Methods</a:t>
            </a:r>
          </a:p>
          <a:p>
            <a:pPr algn="ctr">
              <a:buClr>
                <a:srgbClr val="000000"/>
              </a:buClr>
              <a:buSzPct val="27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</a:pPr>
            <a:r>
              <a:rPr lang="en-GB" sz="3600">
                <a:latin typeface="times" charset="0"/>
              </a:rPr>
              <a:t>Applied to</a:t>
            </a:r>
          </a:p>
          <a:p>
            <a:pPr algn="ctr">
              <a:buClr>
                <a:srgbClr val="000000"/>
              </a:buClr>
              <a:buSzPct val="27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</a:pPr>
            <a:r>
              <a:rPr lang="en-GB" sz="3600">
                <a:latin typeface="times" charset="0"/>
              </a:rPr>
              <a:t>Fluid Flow Metering</a:t>
            </a:r>
          </a:p>
        </p:txBody>
      </p:sp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1955800" y="2578100"/>
            <a:ext cx="5207000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ts val="1288"/>
              </a:spcBef>
              <a:buClr>
                <a:srgbClr val="000000"/>
              </a:buClr>
              <a:buSzPct val="27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</a:pPr>
            <a:r>
              <a:rPr lang="en-GB" sz="2900">
                <a:latin typeface="times" charset="0"/>
              </a:rPr>
              <a:t>Ernst von Lavante</a:t>
            </a:r>
          </a:p>
          <a:p>
            <a:pPr algn="ctr">
              <a:spcBef>
                <a:spcPts val="1288"/>
              </a:spcBef>
              <a:buClr>
                <a:srgbClr val="000000"/>
              </a:buClr>
              <a:buSzPct val="27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</a:pPr>
            <a:r>
              <a:rPr lang="en-GB" sz="2900">
                <a:latin typeface="times" charset="0"/>
              </a:rPr>
              <a:t>University of Duisburg-Essen	</a:t>
            </a:r>
            <a:endParaRPr lang="en-GB" sz="3600">
              <a:latin typeface="times" charset="0"/>
            </a:endParaRPr>
          </a:p>
        </p:txBody>
      </p:sp>
      <p:pic>
        <p:nvPicPr>
          <p:cNvPr id="16388" name="Picture 5" descr="GEOMETR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88" y="3732213"/>
            <a:ext cx="2139950" cy="199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PowerPoint-Heade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25604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42875" y="228600"/>
            <a:ext cx="2714625" cy="533400"/>
          </a:xfrm>
        </p:spPr>
        <p:txBody>
          <a:bodyPr/>
          <a:lstStyle/>
          <a:p>
            <a:pPr algn="l"/>
            <a:r>
              <a:rPr lang="de-DE" altLang="zh-CN" smtClean="0">
                <a:solidFill>
                  <a:srgbClr val="0000CC"/>
                </a:solidFill>
                <a:ea typeface="宋体" pitchFamily="2" charset="-122"/>
              </a:rPr>
              <a:t> </a:t>
            </a:r>
            <a:r>
              <a:rPr lang="de-DE" altLang="zh-CN" sz="2400" smtClean="0">
                <a:solidFill>
                  <a:srgbClr val="0000CC"/>
                </a:solidFill>
                <a:ea typeface="宋体" pitchFamily="2" charset="-122"/>
              </a:rPr>
              <a:t>CFVN 1 - ISO</a:t>
            </a:r>
            <a:endParaRPr lang="en-US" altLang="zh-CN" sz="240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25605" name="Rectangle 6"/>
          <p:cNvSpPr>
            <a:spLocks noChangeArrowheads="1"/>
          </p:cNvSpPr>
          <p:nvPr/>
        </p:nvSpPr>
        <p:spPr bwMode="auto">
          <a:xfrm>
            <a:off x="609600" y="1052513"/>
            <a:ext cx="5762625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25606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5607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5608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5609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5610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5611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5612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sp>
        <p:nvSpPr>
          <p:cNvPr id="25613" name="Rechteck 16"/>
          <p:cNvSpPr>
            <a:spLocks noChangeArrowheads="1"/>
          </p:cNvSpPr>
          <p:nvPr/>
        </p:nvSpPr>
        <p:spPr bwMode="auto">
          <a:xfrm>
            <a:off x="2565400" y="1143000"/>
            <a:ext cx="4013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45000"/>
              <a:buFont typeface="StarBat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GB">
                <a:latin typeface="times" charset="0"/>
              </a:rPr>
              <a:t>Resulting Flow, Movies, Re=1.5 10</a:t>
            </a:r>
            <a:r>
              <a:rPr lang="en-GB" baseline="30000">
                <a:latin typeface="times" charset="0"/>
              </a:rPr>
              <a:t>6</a:t>
            </a:r>
            <a:endParaRPr lang="en-GB" sz="1600">
              <a:latin typeface="times" charset="0"/>
            </a:endParaRPr>
          </a:p>
        </p:txBody>
      </p:sp>
      <p:pic>
        <p:nvPicPr>
          <p:cNvPr id="18" name="duese_schl-Re1M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6363" y="1704975"/>
            <a:ext cx="6391275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PowerPoint-Heade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2662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42875" y="228600"/>
            <a:ext cx="2714625" cy="533400"/>
          </a:xfrm>
        </p:spPr>
        <p:txBody>
          <a:bodyPr/>
          <a:lstStyle/>
          <a:p>
            <a:pPr algn="l"/>
            <a:r>
              <a:rPr lang="de-DE" altLang="zh-CN" smtClean="0">
                <a:solidFill>
                  <a:srgbClr val="0000CC"/>
                </a:solidFill>
                <a:ea typeface="宋体" pitchFamily="2" charset="-122"/>
              </a:rPr>
              <a:t> </a:t>
            </a:r>
            <a:r>
              <a:rPr lang="de-DE" altLang="zh-CN" sz="2400" smtClean="0">
                <a:solidFill>
                  <a:srgbClr val="0000CC"/>
                </a:solidFill>
                <a:ea typeface="宋体" pitchFamily="2" charset="-122"/>
              </a:rPr>
              <a:t>CFVN 1 - ISO</a:t>
            </a:r>
            <a:endParaRPr lang="en-US" altLang="zh-CN" sz="240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26629" name="Rectangle 6"/>
          <p:cNvSpPr>
            <a:spLocks noChangeArrowheads="1"/>
          </p:cNvSpPr>
          <p:nvPr/>
        </p:nvSpPr>
        <p:spPr bwMode="auto">
          <a:xfrm>
            <a:off x="609600" y="1052513"/>
            <a:ext cx="5762625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2663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6631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6632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6633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6634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6635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6636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sp>
        <p:nvSpPr>
          <p:cNvPr id="26637" name="Rechteck 16"/>
          <p:cNvSpPr>
            <a:spLocks noChangeArrowheads="1"/>
          </p:cNvSpPr>
          <p:nvPr/>
        </p:nvSpPr>
        <p:spPr bwMode="auto">
          <a:xfrm>
            <a:off x="2565400" y="1143000"/>
            <a:ext cx="4013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45000"/>
              <a:buFont typeface="StarBat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GB">
                <a:latin typeface="times" charset="0"/>
              </a:rPr>
              <a:t>Resulting Flow, Movies, Re=0.1 10</a:t>
            </a:r>
            <a:r>
              <a:rPr lang="en-GB" baseline="30000">
                <a:latin typeface="times" charset="0"/>
              </a:rPr>
              <a:t>6</a:t>
            </a:r>
            <a:endParaRPr lang="en-GB" sz="1600">
              <a:latin typeface="times" charset="0"/>
            </a:endParaRPr>
          </a:p>
        </p:txBody>
      </p:sp>
      <p:pic>
        <p:nvPicPr>
          <p:cNvPr id="14" name="duese_schl-Re100K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5863" y="1581150"/>
            <a:ext cx="6772275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PowerPoint-Heade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27652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42875" y="228600"/>
            <a:ext cx="2714625" cy="533400"/>
          </a:xfrm>
        </p:spPr>
        <p:txBody>
          <a:bodyPr/>
          <a:lstStyle/>
          <a:p>
            <a:pPr algn="l"/>
            <a:r>
              <a:rPr lang="de-DE" altLang="zh-CN" smtClean="0">
                <a:solidFill>
                  <a:srgbClr val="0000CC"/>
                </a:solidFill>
                <a:ea typeface="宋体" pitchFamily="2" charset="-122"/>
              </a:rPr>
              <a:t> </a:t>
            </a:r>
            <a:r>
              <a:rPr lang="de-DE" altLang="zh-CN" sz="2400" smtClean="0">
                <a:solidFill>
                  <a:srgbClr val="0000CC"/>
                </a:solidFill>
                <a:ea typeface="宋体" pitchFamily="2" charset="-122"/>
              </a:rPr>
              <a:t>CFVN 1 - ISO</a:t>
            </a:r>
            <a:endParaRPr lang="en-US" altLang="zh-CN" sz="240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609600" y="1052513"/>
            <a:ext cx="5762625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27654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7655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7656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7657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7658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7659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766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sp>
        <p:nvSpPr>
          <p:cNvPr id="27661" name="Rechteck 16"/>
          <p:cNvSpPr>
            <a:spLocks noChangeArrowheads="1"/>
          </p:cNvSpPr>
          <p:nvPr/>
        </p:nvSpPr>
        <p:spPr bwMode="auto">
          <a:xfrm>
            <a:off x="2565400" y="1143000"/>
            <a:ext cx="4013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45000"/>
              <a:buFont typeface="StarBat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GB">
                <a:latin typeface="times" charset="0"/>
              </a:rPr>
              <a:t>Resulting Flow, Movies, Re=1.5 10</a:t>
            </a:r>
            <a:r>
              <a:rPr lang="en-GB" baseline="30000">
                <a:latin typeface="times" charset="0"/>
              </a:rPr>
              <a:t>6</a:t>
            </a:r>
            <a:endParaRPr lang="en-GB" sz="1600">
              <a:latin typeface="times" charset="0"/>
            </a:endParaRPr>
          </a:p>
        </p:txBody>
      </p:sp>
      <p:pic>
        <p:nvPicPr>
          <p:cNvPr id="15" name="duese_Mach-Re1M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5863" y="1581150"/>
            <a:ext cx="6772275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PowerPoint-Heade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2867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42875" y="228600"/>
            <a:ext cx="2714625" cy="533400"/>
          </a:xfrm>
        </p:spPr>
        <p:txBody>
          <a:bodyPr/>
          <a:lstStyle/>
          <a:p>
            <a:pPr algn="l"/>
            <a:r>
              <a:rPr lang="de-DE" altLang="zh-CN" smtClean="0">
                <a:solidFill>
                  <a:srgbClr val="0000CC"/>
                </a:solidFill>
                <a:ea typeface="宋体" pitchFamily="2" charset="-122"/>
              </a:rPr>
              <a:t> </a:t>
            </a:r>
            <a:r>
              <a:rPr lang="de-DE" altLang="zh-CN" sz="2400" smtClean="0">
                <a:solidFill>
                  <a:srgbClr val="0000CC"/>
                </a:solidFill>
                <a:ea typeface="宋体" pitchFamily="2" charset="-122"/>
              </a:rPr>
              <a:t>CFVN 1 - ISO</a:t>
            </a:r>
            <a:endParaRPr lang="en-US" altLang="zh-CN" sz="240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28677" name="Rectangle 6"/>
          <p:cNvSpPr>
            <a:spLocks noChangeArrowheads="1"/>
          </p:cNvSpPr>
          <p:nvPr/>
        </p:nvSpPr>
        <p:spPr bwMode="auto">
          <a:xfrm>
            <a:off x="609600" y="1052513"/>
            <a:ext cx="5762625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28678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8679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868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8681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8682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8683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868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sp>
        <p:nvSpPr>
          <p:cNvPr id="28685" name="Rechteck 16"/>
          <p:cNvSpPr>
            <a:spLocks noChangeArrowheads="1"/>
          </p:cNvSpPr>
          <p:nvPr/>
        </p:nvSpPr>
        <p:spPr bwMode="auto">
          <a:xfrm>
            <a:off x="2565400" y="1143000"/>
            <a:ext cx="4013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45000"/>
              <a:buFont typeface="StarBat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GB">
                <a:latin typeface="times" charset="0"/>
              </a:rPr>
              <a:t>Resulting Flow, Movies, Re=0.1 10</a:t>
            </a:r>
            <a:r>
              <a:rPr lang="en-GB" baseline="30000">
                <a:latin typeface="times" charset="0"/>
              </a:rPr>
              <a:t>6</a:t>
            </a:r>
            <a:endParaRPr lang="en-GB" sz="1600">
              <a:latin typeface="times" charset="0"/>
            </a:endParaRPr>
          </a:p>
        </p:txBody>
      </p:sp>
      <p:pic>
        <p:nvPicPr>
          <p:cNvPr id="15" name="duese_Mach-Re100K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00150" y="1528763"/>
            <a:ext cx="6743700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2867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42875" y="228600"/>
            <a:ext cx="2714625" cy="533400"/>
          </a:xfrm>
        </p:spPr>
        <p:txBody>
          <a:bodyPr/>
          <a:lstStyle/>
          <a:p>
            <a:pPr algn="l"/>
            <a:r>
              <a:rPr lang="de-DE" altLang="zh-CN" smtClean="0">
                <a:solidFill>
                  <a:srgbClr val="0000CC"/>
                </a:solidFill>
                <a:ea typeface="宋体" pitchFamily="2" charset="-122"/>
              </a:rPr>
              <a:t> </a:t>
            </a:r>
            <a:r>
              <a:rPr lang="de-DE" altLang="zh-CN" sz="2400" smtClean="0">
                <a:solidFill>
                  <a:srgbClr val="0000CC"/>
                </a:solidFill>
                <a:ea typeface="宋体" pitchFamily="2" charset="-122"/>
              </a:rPr>
              <a:t>CFVN 1 - ISO</a:t>
            </a:r>
            <a:endParaRPr lang="en-US" altLang="zh-CN" sz="240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28677" name="Rectangle 6"/>
          <p:cNvSpPr>
            <a:spLocks noChangeArrowheads="1"/>
          </p:cNvSpPr>
          <p:nvPr/>
        </p:nvSpPr>
        <p:spPr bwMode="auto">
          <a:xfrm>
            <a:off x="609600" y="1052513"/>
            <a:ext cx="5762625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28678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8679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868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8681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8682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8683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868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sp>
        <p:nvSpPr>
          <p:cNvPr id="16" name="Rechteck 15"/>
          <p:cNvSpPr/>
          <p:nvPr/>
        </p:nvSpPr>
        <p:spPr>
          <a:xfrm>
            <a:off x="714348" y="1214422"/>
            <a:ext cx="81439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7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000" dirty="0" smtClean="0">
                <a:latin typeface="+mn-lt"/>
              </a:rPr>
              <a:t>- Unsteady effects (</a:t>
            </a:r>
            <a:r>
              <a:rPr lang="en-GB" sz="2000" dirty="0" err="1" smtClean="0">
                <a:latin typeface="+mn-lt"/>
              </a:rPr>
              <a:t>Elster</a:t>
            </a:r>
            <a:r>
              <a:rPr lang="en-GB" sz="2000" dirty="0" smtClean="0">
                <a:latin typeface="+mn-lt"/>
              </a:rPr>
              <a:t>, eon)</a:t>
            </a:r>
          </a:p>
          <a:p>
            <a:pPr>
              <a:buClr>
                <a:srgbClr val="000000"/>
              </a:buClr>
              <a:buSzPct val="7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000" dirty="0" smtClean="0">
                <a:latin typeface="+mn-lt"/>
              </a:rPr>
              <a:t>- Premature </a:t>
            </a:r>
            <a:r>
              <a:rPr lang="en-GB" sz="2000" dirty="0" err="1" smtClean="0">
                <a:latin typeface="+mn-lt"/>
              </a:rPr>
              <a:t>unchocking</a:t>
            </a:r>
            <a:endParaRPr lang="en-GB" sz="2000" dirty="0" smtClean="0">
              <a:latin typeface="+mn-lt"/>
            </a:endParaRPr>
          </a:p>
          <a:p>
            <a:pPr>
              <a:buClr>
                <a:srgbClr val="000000"/>
              </a:buClr>
              <a:buSzPct val="7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000" dirty="0" smtClean="0">
                <a:latin typeface="+mn-lt"/>
              </a:rPr>
              <a:t>- National Calibration Standard at </a:t>
            </a:r>
            <a:r>
              <a:rPr lang="en-GB" sz="2000" dirty="0" err="1" smtClean="0">
                <a:latin typeface="+mn-lt"/>
              </a:rPr>
              <a:t>Pigsar</a:t>
            </a:r>
            <a:r>
              <a:rPr lang="en-GB" sz="2000" dirty="0" smtClean="0">
                <a:latin typeface="+mn-lt"/>
              </a:rPr>
              <a:t> (</a:t>
            </a:r>
            <a:r>
              <a:rPr lang="en-GB" sz="2000" dirty="0" err="1" smtClean="0">
                <a:latin typeface="+mn-lt"/>
              </a:rPr>
              <a:t>Pigsar</a:t>
            </a:r>
            <a:r>
              <a:rPr lang="en-GB" sz="2000" dirty="0" smtClean="0">
                <a:latin typeface="+mn-lt"/>
              </a:rPr>
              <a:t>, </a:t>
            </a:r>
            <a:r>
              <a:rPr lang="en-GB" sz="2000" dirty="0" err="1" smtClean="0">
                <a:latin typeface="+mn-lt"/>
              </a:rPr>
              <a:t>Elster</a:t>
            </a:r>
            <a:r>
              <a:rPr lang="en-GB" sz="2000" dirty="0" smtClean="0">
                <a:latin typeface="+mn-lt"/>
              </a:rPr>
              <a:t>, PTB, eon)</a:t>
            </a:r>
          </a:p>
          <a:p>
            <a:pPr>
              <a:buClr>
                <a:srgbClr val="000000"/>
              </a:buClr>
              <a:buSzPct val="7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000" dirty="0" smtClean="0">
                <a:latin typeface="+mn-lt"/>
              </a:rPr>
              <a:t>- Real gas effects in CFVN (eon)</a:t>
            </a:r>
          </a:p>
          <a:p>
            <a:pPr>
              <a:buClr>
                <a:srgbClr val="000000"/>
              </a:buClr>
              <a:buSzPct val="7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000" dirty="0" smtClean="0">
                <a:latin typeface="+mn-lt"/>
              </a:rPr>
              <a:t>- Influencing of flow fields in CFVN (steps, suction)</a:t>
            </a:r>
          </a:p>
          <a:p>
            <a:pPr>
              <a:buClr>
                <a:srgbClr val="000000"/>
              </a:buClr>
              <a:buSzPct val="7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000" dirty="0" smtClean="0">
                <a:latin typeface="+mn-lt"/>
              </a:rPr>
              <a:t>- Micro nozzles (PTB)</a:t>
            </a:r>
          </a:p>
          <a:p>
            <a:pPr>
              <a:buClr>
                <a:srgbClr val="000000"/>
              </a:buClr>
              <a:buSzPct val="7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000" dirty="0" smtClean="0">
                <a:latin typeface="+mn-lt"/>
              </a:rPr>
              <a:t>- Reynolds number effects in CFVN (transition laminar-turbulent)</a:t>
            </a:r>
          </a:p>
          <a:p>
            <a:pPr>
              <a:buClr>
                <a:srgbClr val="000000"/>
              </a:buClr>
              <a:buSzPct val="7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000" dirty="0" smtClean="0">
                <a:latin typeface="+mn-lt"/>
              </a:rPr>
              <a:t>- Geometric factors (PTB) </a:t>
            </a:r>
          </a:p>
          <a:p>
            <a:pPr>
              <a:buClr>
                <a:srgbClr val="000000"/>
              </a:buClr>
              <a:buSzPct val="7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000" dirty="0" smtClean="0">
                <a:latin typeface="+mn-lt"/>
              </a:rPr>
              <a:t>- Theoretical determination discharge </a:t>
            </a:r>
            <a:r>
              <a:rPr lang="en-GB" sz="2000" dirty="0" err="1" smtClean="0">
                <a:latin typeface="+mn-lt"/>
              </a:rPr>
              <a:t>coeff</a:t>
            </a:r>
            <a:r>
              <a:rPr lang="en-GB" sz="2000" dirty="0" smtClean="0">
                <a:latin typeface="+mn-lt"/>
              </a:rPr>
              <a:t>. C</a:t>
            </a:r>
            <a:r>
              <a:rPr lang="en-GB" sz="2000" baseline="-25000" dirty="0" smtClean="0">
                <a:latin typeface="+mn-lt"/>
              </a:rPr>
              <a:t>D  </a:t>
            </a:r>
            <a:r>
              <a:rPr lang="en-GB" sz="2000" dirty="0" smtClean="0">
                <a:latin typeface="+mn-lt"/>
              </a:rPr>
              <a:t>(PTB)</a:t>
            </a:r>
          </a:p>
          <a:p>
            <a:pPr>
              <a:buClr>
                <a:srgbClr val="000000"/>
              </a:buClr>
              <a:buSzPct val="7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000" dirty="0" smtClean="0">
                <a:latin typeface="+mn-lt"/>
              </a:rPr>
              <a:t>- Shock location, influence of </a:t>
            </a:r>
            <a:r>
              <a:rPr lang="en-GB" sz="2000" dirty="0" err="1" smtClean="0">
                <a:latin typeface="+mn-lt"/>
              </a:rPr>
              <a:t>condenzation</a:t>
            </a:r>
            <a:r>
              <a:rPr lang="en-GB" sz="2000" dirty="0" smtClean="0">
                <a:latin typeface="+mn-lt"/>
              </a:rPr>
              <a:t> (NRLM)</a:t>
            </a:r>
          </a:p>
          <a:p>
            <a:pPr>
              <a:buClr>
                <a:srgbClr val="000000"/>
              </a:buClr>
              <a:buSzPct val="75000"/>
              <a:buFontTx/>
              <a:buChar char="-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GB" sz="2000" dirty="0" smtClean="0">
              <a:latin typeface="+mn-lt"/>
            </a:endParaRPr>
          </a:p>
          <a:p>
            <a:pPr>
              <a:buClr>
                <a:srgbClr val="000000"/>
              </a:buClr>
              <a:buSzPct val="7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000" dirty="0" smtClean="0">
                <a:latin typeface="+mn-lt"/>
              </a:rPr>
              <a:t>All simulations with ACHIEVE – accuracy !!</a:t>
            </a:r>
            <a:endParaRPr lang="en-GB" sz="2000" dirty="0">
              <a:latin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2867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42875" y="228600"/>
            <a:ext cx="2714625" cy="533400"/>
          </a:xfrm>
        </p:spPr>
        <p:txBody>
          <a:bodyPr/>
          <a:lstStyle/>
          <a:p>
            <a:pPr algn="l"/>
            <a:r>
              <a:rPr lang="de-DE" altLang="zh-CN" smtClean="0">
                <a:solidFill>
                  <a:srgbClr val="0000CC"/>
                </a:solidFill>
                <a:ea typeface="宋体" pitchFamily="2" charset="-122"/>
              </a:rPr>
              <a:t> </a:t>
            </a:r>
            <a:r>
              <a:rPr lang="de-DE" altLang="zh-CN" sz="2400" smtClean="0">
                <a:solidFill>
                  <a:srgbClr val="0000CC"/>
                </a:solidFill>
                <a:ea typeface="宋体" pitchFamily="2" charset="-122"/>
              </a:rPr>
              <a:t>CFVN 1 - ISO</a:t>
            </a:r>
            <a:endParaRPr lang="en-US" altLang="zh-CN" sz="240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28677" name="Rectangle 6"/>
          <p:cNvSpPr>
            <a:spLocks noChangeArrowheads="1"/>
          </p:cNvSpPr>
          <p:nvPr/>
        </p:nvSpPr>
        <p:spPr bwMode="auto">
          <a:xfrm>
            <a:off x="609600" y="1052513"/>
            <a:ext cx="5762625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28678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8679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868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8681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8682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8683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868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pic>
        <p:nvPicPr>
          <p:cNvPr id="14" name="Picture 5" descr="vergl_PT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1351601"/>
            <a:ext cx="6475430" cy="4720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2867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42875" y="228600"/>
            <a:ext cx="2714625" cy="533400"/>
          </a:xfrm>
        </p:spPr>
        <p:txBody>
          <a:bodyPr/>
          <a:lstStyle/>
          <a:p>
            <a:pPr algn="l"/>
            <a:r>
              <a:rPr lang="de-DE" altLang="zh-CN" smtClean="0">
                <a:solidFill>
                  <a:srgbClr val="0000CC"/>
                </a:solidFill>
                <a:ea typeface="宋体" pitchFamily="2" charset="-122"/>
              </a:rPr>
              <a:t> </a:t>
            </a:r>
            <a:r>
              <a:rPr lang="de-DE" altLang="zh-CN" sz="2400" smtClean="0">
                <a:solidFill>
                  <a:srgbClr val="0000CC"/>
                </a:solidFill>
                <a:ea typeface="宋体" pitchFamily="2" charset="-122"/>
              </a:rPr>
              <a:t>CFVN 1 - ISO</a:t>
            </a:r>
            <a:endParaRPr lang="en-US" altLang="zh-CN" sz="240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28677" name="Rectangle 6"/>
          <p:cNvSpPr>
            <a:spLocks noChangeArrowheads="1"/>
          </p:cNvSpPr>
          <p:nvPr/>
        </p:nvSpPr>
        <p:spPr bwMode="auto">
          <a:xfrm>
            <a:off x="609600" y="1052513"/>
            <a:ext cx="5762625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28678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8679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868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8681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8682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8683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868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sp>
        <p:nvSpPr>
          <p:cNvPr id="15" name="Textfeld 14"/>
          <p:cNvSpPr txBox="1"/>
          <p:nvPr/>
        </p:nvSpPr>
        <p:spPr>
          <a:xfrm>
            <a:off x="1500166" y="1142984"/>
            <a:ext cx="5764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Experimental </a:t>
            </a:r>
            <a:r>
              <a:rPr lang="de-DE" sz="2000" dirty="0" err="1" smtClean="0"/>
              <a:t>verification</a:t>
            </a:r>
            <a:r>
              <a:rPr lang="de-DE" sz="2000" dirty="0" smtClean="0"/>
              <a:t> </a:t>
            </a:r>
            <a:r>
              <a:rPr lang="de-DE" sz="2000" dirty="0" err="1" smtClean="0"/>
              <a:t>by</a:t>
            </a:r>
            <a:r>
              <a:rPr lang="de-DE" sz="2000" dirty="0" smtClean="0"/>
              <a:t> </a:t>
            </a:r>
            <a:r>
              <a:rPr lang="de-DE" sz="2000" dirty="0" err="1" smtClean="0"/>
              <a:t>Ishibashi</a:t>
            </a:r>
            <a:r>
              <a:rPr lang="de-DE" sz="2000" dirty="0" smtClean="0"/>
              <a:t> (NRLM)</a:t>
            </a:r>
            <a:endParaRPr lang="de-DE" sz="2000" dirty="0"/>
          </a:p>
        </p:txBody>
      </p:sp>
      <p:pic>
        <p:nvPicPr>
          <p:cNvPr id="16" name="Picture 2" descr="ishi_fig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571612"/>
            <a:ext cx="3277238" cy="464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0" descr="ishi_fig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5" y="1870074"/>
            <a:ext cx="4323571" cy="3844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2" descr="PowerPoint-Heade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1030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4572000" cy="533400"/>
          </a:xfrm>
        </p:spPr>
        <p:txBody>
          <a:bodyPr/>
          <a:lstStyle/>
          <a:p>
            <a:pPr algn="l"/>
            <a:r>
              <a:rPr lang="de-DE" altLang="zh-CN" smtClean="0">
                <a:solidFill>
                  <a:srgbClr val="0000CC"/>
                </a:solidFill>
                <a:ea typeface="宋体" pitchFamily="2" charset="-122"/>
              </a:rPr>
              <a:t>           CFVN 2 – micro nozzle</a:t>
            </a:r>
            <a:endParaRPr lang="zh-CN" altLang="en-US" sz="240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1031" name="Rectangle 6"/>
          <p:cNvSpPr>
            <a:spLocks noChangeArrowheads="1"/>
          </p:cNvSpPr>
          <p:nvPr/>
        </p:nvSpPr>
        <p:spPr bwMode="auto">
          <a:xfrm>
            <a:off x="609600" y="1052513"/>
            <a:ext cx="7891463" cy="137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r>
              <a:rPr lang="de-DE" altLang="de-DE"/>
              <a:t>Aim of present study: comparison of high resolution CFD simulations 		with experimental results (PTB)</a:t>
            </a:r>
          </a:p>
          <a:p>
            <a:pPr>
              <a:lnSpc>
                <a:spcPct val="130000"/>
              </a:lnSpc>
            </a:pPr>
            <a:r>
              <a:rPr lang="en-US">
                <a:cs typeface="Arial" pitchFamily="34" charset="0"/>
                <a:sym typeface="SymbolPS" pitchFamily="18" charset="2"/>
              </a:rPr>
              <a:t>Two basic shapes: punched and drilled</a:t>
            </a:r>
          </a:p>
          <a:p>
            <a:pPr>
              <a:lnSpc>
                <a:spcPct val="130000"/>
              </a:lnSpc>
            </a:pPr>
            <a:endParaRPr lang="en-GB" altLang="de-DE" sz="1600"/>
          </a:p>
        </p:txBody>
      </p:sp>
      <p:sp>
        <p:nvSpPr>
          <p:cNvPr id="1032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1033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1036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1037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1038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sp>
        <p:nvSpPr>
          <p:cNvPr id="1039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graphicFrame>
        <p:nvGraphicFramePr>
          <p:cNvPr id="1026" name="Object 19"/>
          <p:cNvGraphicFramePr>
            <a:graphicFrameLocks noChangeAspect="1"/>
          </p:cNvGraphicFramePr>
          <p:nvPr/>
        </p:nvGraphicFramePr>
        <p:xfrm>
          <a:off x="357188" y="2643188"/>
          <a:ext cx="4230687" cy="2786062"/>
        </p:xfrm>
        <a:graphic>
          <a:graphicData uri="http://schemas.openxmlformats.org/presentationml/2006/ole">
            <p:oleObj spid="_x0000_s1026" r:id="rId5" imgW="3857725" imgH="2532247" progId="">
              <p:embed/>
            </p:oleObj>
          </a:graphicData>
        </a:graphic>
      </p:graphicFrame>
      <p:sp>
        <p:nvSpPr>
          <p:cNvPr id="1040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graphicFrame>
        <p:nvGraphicFramePr>
          <p:cNvPr id="1027" name="Object 21"/>
          <p:cNvGraphicFramePr>
            <a:graphicFrameLocks/>
          </p:cNvGraphicFramePr>
          <p:nvPr/>
        </p:nvGraphicFramePr>
        <p:xfrm>
          <a:off x="4643438" y="2643188"/>
          <a:ext cx="4214812" cy="2786062"/>
        </p:xfrm>
        <a:graphic>
          <a:graphicData uri="http://schemas.openxmlformats.org/presentationml/2006/ole">
            <p:oleObj spid="_x0000_s1027" r:id="rId6" imgW="3966241" imgH="2532247" progId="">
              <p:embed/>
            </p:oleObj>
          </a:graphicData>
        </a:graphic>
      </p:graphicFrame>
      <p:sp>
        <p:nvSpPr>
          <p:cNvPr id="1041" name="Textfeld 17"/>
          <p:cNvSpPr txBox="1">
            <a:spLocks noChangeArrowheads="1"/>
          </p:cNvSpPr>
          <p:nvPr/>
        </p:nvSpPr>
        <p:spPr bwMode="auto">
          <a:xfrm>
            <a:off x="714375" y="5715000"/>
            <a:ext cx="6784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Utilized in forward (L to R) and backward (R to L) orientation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5"/>
          <p:cNvSpPr>
            <a:spLocks noChangeArrowheads="1"/>
          </p:cNvSpPr>
          <p:nvPr/>
        </p:nvSpPr>
        <p:spPr bwMode="auto">
          <a:xfrm>
            <a:off x="684213" y="1196975"/>
            <a:ext cx="8066087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r>
              <a:rPr lang="de-DE" altLang="de-DE"/>
              <a:t>Present cases:</a:t>
            </a:r>
            <a:endParaRPr lang="el-GR" altLang="de-DE" sz="1600">
              <a:cs typeface="Arial" pitchFamily="34" charset="0"/>
            </a:endParaRPr>
          </a:p>
        </p:txBody>
      </p:sp>
      <p:sp>
        <p:nvSpPr>
          <p:cNvPr id="29700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4572000" cy="533400"/>
          </a:xfrm>
        </p:spPr>
        <p:txBody>
          <a:bodyPr/>
          <a:lstStyle/>
          <a:p>
            <a:pPr algn="l"/>
            <a:r>
              <a:rPr lang="de-DE" altLang="zh-CN" smtClean="0">
                <a:solidFill>
                  <a:srgbClr val="0000CC"/>
                </a:solidFill>
                <a:ea typeface="宋体" pitchFamily="2" charset="-122"/>
              </a:rPr>
              <a:t>           CFVN 2 – micro nozzle</a:t>
            </a:r>
            <a:endParaRPr lang="zh-CN" altLang="en-US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817563" y="5572125"/>
            <a:ext cx="36830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r>
              <a:rPr lang="de-DE" altLang="de-DE" sz="1600"/>
              <a:t>In our case: Kn = 1.28 </a:t>
            </a:r>
            <a:r>
              <a:rPr lang="el-GR" altLang="de-DE" sz="1600">
                <a:cs typeface="Arial" pitchFamily="34" charset="0"/>
              </a:rPr>
              <a:t>κ</a:t>
            </a:r>
            <a:r>
              <a:rPr lang="de-DE" altLang="de-DE" sz="1600" baseline="30000">
                <a:cs typeface="Arial" pitchFamily="34" charset="0"/>
              </a:rPr>
              <a:t>0.5</a:t>
            </a:r>
            <a:r>
              <a:rPr lang="de-DE" altLang="de-DE" sz="1600">
                <a:sym typeface="SymbolPS" pitchFamily="18" charset="2"/>
              </a:rPr>
              <a:t> Ma/Re </a:t>
            </a:r>
          </a:p>
        </p:txBody>
      </p:sp>
      <p:graphicFrame>
        <p:nvGraphicFramePr>
          <p:cNvPr id="6" name="Tabelle 5"/>
          <p:cNvGraphicFramePr>
            <a:graphicFrameLocks noGrp="1"/>
          </p:cNvGraphicFramePr>
          <p:nvPr/>
        </p:nvGraphicFramePr>
        <p:xfrm>
          <a:off x="785813" y="1785938"/>
          <a:ext cx="6429420" cy="3302008"/>
        </p:xfrm>
        <a:graphic>
          <a:graphicData uri="http://schemas.openxmlformats.org/drawingml/2006/table">
            <a:tbl>
              <a:tblPr/>
              <a:tblGrid>
                <a:gridCol w="857256"/>
                <a:gridCol w="928694"/>
                <a:gridCol w="1571636"/>
                <a:gridCol w="1285884"/>
                <a:gridCol w="1785950"/>
              </a:tblGrid>
              <a:tr h="1143008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 err="1">
                          <a:latin typeface="Arial Unicode MS"/>
                          <a:ea typeface="Times New Roman"/>
                          <a:cs typeface="Arial"/>
                        </a:rPr>
                        <a:t>throat</a:t>
                      </a:r>
                      <a:r>
                        <a:rPr lang="de-DE" sz="1400" dirty="0">
                          <a:latin typeface="Arial Unicode MS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de-DE" sz="1400" dirty="0" err="1">
                          <a:latin typeface="Arial Unicode MS"/>
                          <a:ea typeface="Times New Roman"/>
                          <a:cs typeface="Arial"/>
                        </a:rPr>
                        <a:t>diameter</a:t>
                      </a:r>
                      <a:endParaRPr lang="de-DE" sz="1400" dirty="0">
                        <a:latin typeface="Arial Unicode MS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>
                          <a:latin typeface="Arial Unicode MS"/>
                          <a:ea typeface="Times New Roman"/>
                          <a:cs typeface="Arial"/>
                        </a:rPr>
                        <a:t>D</a:t>
                      </a:r>
                      <a:r>
                        <a:rPr lang="de-DE" sz="1400" dirty="0" smtClean="0">
                          <a:latin typeface="Arial Unicode MS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de-DE" sz="1400" dirty="0">
                          <a:latin typeface="Arial Unicode MS"/>
                          <a:ea typeface="Times New Roman"/>
                          <a:cs typeface="Arial"/>
                        </a:rPr>
                        <a:t>in [µm]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>
                          <a:latin typeface="Arial Unicode MS"/>
                          <a:ea typeface="Times New Roman"/>
                          <a:cs typeface="Arial"/>
                        </a:rPr>
                        <a:t>Reynolds-</a:t>
                      </a:r>
                      <a:r>
                        <a:rPr lang="de-DE" sz="1400" dirty="0" err="1">
                          <a:latin typeface="Arial Unicode MS"/>
                          <a:ea typeface="Times New Roman"/>
                          <a:cs typeface="Arial"/>
                        </a:rPr>
                        <a:t>number</a:t>
                      </a:r>
                      <a:endParaRPr lang="de-DE" sz="1400" dirty="0">
                        <a:latin typeface="Arial Unicode MS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 err="1">
                          <a:latin typeface="Arial Unicode MS"/>
                          <a:ea typeface="Times New Roman"/>
                          <a:cs typeface="Arial"/>
                        </a:rPr>
                        <a:t>Re</a:t>
                      </a:r>
                      <a:r>
                        <a:rPr lang="de-DE" sz="1400" baseline="-25000" dirty="0" err="1">
                          <a:latin typeface="Arial Unicode MS"/>
                          <a:ea typeface="Times New Roman"/>
                          <a:cs typeface="Arial"/>
                        </a:rPr>
                        <a:t>d</a:t>
                      </a:r>
                      <a:endParaRPr lang="de-DE" sz="1400" dirty="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latin typeface="Arial Unicode MS"/>
                          <a:ea typeface="Times New Roman"/>
                          <a:cs typeface="Arial"/>
                        </a:rPr>
                        <a:t>B.L. thickness</a:t>
                      </a:r>
                      <a:endParaRPr lang="de-DE" sz="1400" dirty="0">
                        <a:latin typeface="Arial Unicode MS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>
                          <a:latin typeface="Arial Unicode MS"/>
                          <a:ea typeface="Times New Roman"/>
                          <a:cs typeface="Arial"/>
                        </a:rPr>
                        <a:t>δ</a:t>
                      </a:r>
                      <a:r>
                        <a:rPr lang="en-GB" sz="1400" dirty="0">
                          <a:latin typeface="Arial Unicode MS"/>
                          <a:ea typeface="Times New Roman"/>
                          <a:cs typeface="Arial"/>
                        </a:rPr>
                        <a:t> in [µm] -&gt; </a:t>
                      </a:r>
                      <a:endParaRPr lang="de-DE" sz="1400" dirty="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 err="1">
                          <a:latin typeface="Arial Unicode MS"/>
                          <a:ea typeface="Times New Roman"/>
                          <a:cs typeface="Arial"/>
                        </a:rPr>
                        <a:t>ratio</a:t>
                      </a:r>
                      <a:r>
                        <a:rPr lang="de-DE" sz="1400" dirty="0">
                          <a:latin typeface="Arial Unicode MS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de-DE" sz="1400" dirty="0" err="1">
                          <a:latin typeface="Arial Unicode MS"/>
                          <a:ea typeface="Times New Roman"/>
                          <a:cs typeface="Arial"/>
                        </a:rPr>
                        <a:t>of</a:t>
                      </a:r>
                      <a:endParaRPr lang="de-DE" sz="1400" dirty="0">
                        <a:latin typeface="Arial Unicode MS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>
                          <a:latin typeface="Arial Unicode MS"/>
                          <a:ea typeface="Times New Roman"/>
                          <a:cs typeface="Arial"/>
                        </a:rPr>
                        <a:t>δ/d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endParaRPr lang="en-GB" sz="1400" dirty="0" smtClean="0">
                        <a:latin typeface="Arial Unicode MS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endParaRPr lang="en-GB" sz="1400" dirty="0" smtClean="0">
                        <a:latin typeface="Arial Unicode MS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 smtClean="0">
                          <a:latin typeface="Arial Unicode MS"/>
                          <a:ea typeface="Times New Roman"/>
                          <a:cs typeface="Arial"/>
                        </a:rPr>
                        <a:t>Knudsen </a:t>
                      </a:r>
                      <a:r>
                        <a:rPr lang="en-GB" sz="1400" dirty="0">
                          <a:latin typeface="Arial Unicode MS"/>
                          <a:ea typeface="Times New Roman"/>
                          <a:cs typeface="Arial"/>
                        </a:rPr>
                        <a:t>number </a:t>
                      </a:r>
                      <a:r>
                        <a:rPr lang="en-GB" sz="1400" dirty="0" err="1" smtClean="0">
                          <a:latin typeface="Arial Unicode MS"/>
                          <a:ea typeface="Times New Roman"/>
                          <a:cs typeface="Arial"/>
                        </a:rPr>
                        <a:t>Kn</a:t>
                      </a:r>
                      <a:endParaRPr lang="de-DE" sz="1400" dirty="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>
                          <a:latin typeface="Arial Unicode MS"/>
                          <a:ea typeface="Times New Roman"/>
                          <a:cs typeface="Arial"/>
                        </a:rPr>
                        <a:t>15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>
                          <a:latin typeface="Arial Unicode MS"/>
                          <a:ea typeface="Times New Roman"/>
                          <a:cs typeface="Arial"/>
                        </a:rPr>
                        <a:t>197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>
                          <a:latin typeface="Arial Unicode MS"/>
                          <a:ea typeface="Times New Roman"/>
                          <a:cs typeface="Arial"/>
                        </a:rPr>
                        <a:t>5,348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>
                          <a:latin typeface="Arial Unicode MS"/>
                          <a:ea typeface="Times New Roman"/>
                          <a:cs typeface="Arial"/>
                        </a:rPr>
                        <a:t>0,3565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endParaRPr lang="de-DE" sz="1400" dirty="0" smtClean="0">
                        <a:latin typeface="Arial Unicode MS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 smtClean="0">
                          <a:latin typeface="Arial Unicode MS"/>
                          <a:ea typeface="Times New Roman"/>
                          <a:cs typeface="Arial"/>
                        </a:rPr>
                        <a:t>0,0153</a:t>
                      </a:r>
                      <a:endParaRPr lang="de-DE" sz="1400" dirty="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>
                          <a:latin typeface="Arial Unicode MS"/>
                          <a:ea typeface="Times New Roman"/>
                          <a:cs typeface="Arial"/>
                        </a:rPr>
                        <a:t>25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>
                          <a:latin typeface="Arial Unicode MS"/>
                          <a:ea typeface="Times New Roman"/>
                          <a:cs typeface="Arial"/>
                        </a:rPr>
                        <a:t>328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>
                          <a:latin typeface="Arial Unicode MS"/>
                          <a:ea typeface="Times New Roman"/>
                          <a:cs typeface="Arial"/>
                        </a:rPr>
                        <a:t>6,904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>
                          <a:latin typeface="Arial Unicode MS"/>
                          <a:ea typeface="Times New Roman"/>
                          <a:cs typeface="Arial"/>
                        </a:rPr>
                        <a:t>0,2762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endParaRPr lang="de-DE" sz="1400" dirty="0" smtClean="0">
                        <a:latin typeface="Arial Unicode MS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 smtClean="0">
                          <a:latin typeface="Arial Unicode MS"/>
                          <a:ea typeface="Times New Roman"/>
                          <a:cs typeface="Arial"/>
                        </a:rPr>
                        <a:t>0,0092</a:t>
                      </a:r>
                      <a:endParaRPr lang="de-DE" sz="1400" dirty="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284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>
                          <a:latin typeface="Arial Unicode MS"/>
                          <a:ea typeface="Times New Roman"/>
                          <a:cs typeface="Arial"/>
                        </a:rPr>
                        <a:t>35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>
                          <a:latin typeface="Arial Unicode MS"/>
                          <a:ea typeface="Times New Roman"/>
                          <a:cs typeface="Arial"/>
                        </a:rPr>
                        <a:t>459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>
                          <a:latin typeface="Arial Unicode MS"/>
                          <a:ea typeface="Times New Roman"/>
                          <a:cs typeface="Arial"/>
                        </a:rPr>
                        <a:t>8,169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>
                          <a:latin typeface="Arial Unicode MS"/>
                          <a:ea typeface="Times New Roman"/>
                          <a:cs typeface="Arial"/>
                        </a:rPr>
                        <a:t>0,2334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endParaRPr lang="de-DE" sz="1400" dirty="0" smtClean="0">
                        <a:latin typeface="Arial Unicode MS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 smtClean="0">
                          <a:latin typeface="Arial Unicode MS"/>
                          <a:ea typeface="Times New Roman"/>
                          <a:cs typeface="Arial"/>
                        </a:rPr>
                        <a:t>0,0066</a:t>
                      </a:r>
                      <a:endParaRPr lang="de-DE" sz="1400" dirty="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112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>
                          <a:latin typeface="Arial Unicode MS"/>
                          <a:ea typeface="Times New Roman"/>
                          <a:cs typeface="Arial"/>
                        </a:rPr>
                        <a:t>50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>
                          <a:latin typeface="Arial Unicode MS"/>
                          <a:ea typeface="Times New Roman"/>
                          <a:cs typeface="Arial"/>
                        </a:rPr>
                        <a:t>656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>
                          <a:latin typeface="Arial Unicode MS"/>
                          <a:ea typeface="Times New Roman"/>
                          <a:cs typeface="Arial"/>
                        </a:rPr>
                        <a:t>9,764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>
                          <a:latin typeface="Arial Unicode MS"/>
                          <a:ea typeface="Times New Roman"/>
                          <a:cs typeface="Arial"/>
                        </a:rPr>
                        <a:t>0,1953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endParaRPr lang="de-DE" sz="1400" dirty="0" smtClean="0">
                        <a:latin typeface="Arial Unicode MS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 smtClean="0">
                          <a:latin typeface="Arial Unicode MS"/>
                          <a:ea typeface="Times New Roman"/>
                          <a:cs typeface="Arial"/>
                        </a:rPr>
                        <a:t>0,0046</a:t>
                      </a:r>
                      <a:endParaRPr lang="de-DE" sz="1400" dirty="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>
                          <a:latin typeface="Arial Unicode MS"/>
                          <a:ea typeface="Times New Roman"/>
                          <a:cs typeface="Arial"/>
                        </a:rPr>
                        <a:t>80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>
                          <a:latin typeface="Arial Unicode MS"/>
                          <a:ea typeface="Times New Roman"/>
                          <a:cs typeface="Arial"/>
                        </a:rPr>
                        <a:t>1049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>
                          <a:latin typeface="Arial Unicode MS"/>
                          <a:ea typeface="Times New Roman"/>
                          <a:cs typeface="Arial"/>
                        </a:rPr>
                        <a:t>12,351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>
                          <a:latin typeface="Arial Unicode MS"/>
                          <a:ea typeface="Times New Roman"/>
                          <a:cs typeface="Arial"/>
                        </a:rPr>
                        <a:t>0,1544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endParaRPr lang="de-DE" sz="1400" dirty="0" smtClean="0">
                        <a:latin typeface="Arial Unicode MS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 smtClean="0">
                          <a:latin typeface="Arial Unicode MS"/>
                          <a:ea typeface="Times New Roman"/>
                          <a:cs typeface="Arial"/>
                        </a:rPr>
                        <a:t>0,0029</a:t>
                      </a:r>
                      <a:endParaRPr lang="de-DE" sz="1400" dirty="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30724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4572000" cy="533400"/>
          </a:xfrm>
        </p:spPr>
        <p:txBody>
          <a:bodyPr/>
          <a:lstStyle/>
          <a:p>
            <a:pPr algn="l"/>
            <a:r>
              <a:rPr lang="de-DE" altLang="zh-CN" smtClean="0">
                <a:solidFill>
                  <a:srgbClr val="0000CC"/>
                </a:solidFill>
                <a:ea typeface="宋体" pitchFamily="2" charset="-122"/>
              </a:rPr>
              <a:t>           Simulation Parameter</a:t>
            </a:r>
            <a:endParaRPr lang="en-US" altLang="zh-CN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30725" name="Rectangle 6"/>
          <p:cNvSpPr>
            <a:spLocks noChangeArrowheads="1"/>
          </p:cNvSpPr>
          <p:nvPr/>
        </p:nvSpPr>
        <p:spPr bwMode="auto">
          <a:xfrm>
            <a:off x="609600" y="1052513"/>
            <a:ext cx="7562850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GB" altLang="de-DE" sz="1600"/>
              <a:t>Simulation carried out using </a:t>
            </a:r>
            <a:r>
              <a:rPr lang="de-DE" altLang="de-DE" sz="1600"/>
              <a:t>ACHIEVE solver developed by author</a:t>
            </a:r>
          </a:p>
          <a:p>
            <a:pPr>
              <a:lnSpc>
                <a:spcPct val="130000"/>
              </a:lnSpc>
            </a:pPr>
            <a:r>
              <a:rPr lang="de-DE" altLang="de-DE" sz="1600"/>
              <a:t>Grid generated by elliptic PDE developed in house</a:t>
            </a:r>
          </a:p>
          <a:p>
            <a:pPr>
              <a:lnSpc>
                <a:spcPct val="130000"/>
              </a:lnSpc>
            </a:pPr>
            <a:r>
              <a:rPr lang="de-DE" altLang="de-DE" sz="1600"/>
              <a:t>Configuration: </a:t>
            </a:r>
          </a:p>
          <a:p>
            <a:pPr>
              <a:lnSpc>
                <a:spcPct val="130000"/>
              </a:lnSpc>
            </a:pPr>
            <a:r>
              <a:rPr lang="de-DE" altLang="de-DE" sz="1600"/>
              <a:t>D = 15, 25, 35, 50 and 80 </a:t>
            </a:r>
            <a:r>
              <a:rPr lang="el-GR" altLang="de-DE" sz="1600">
                <a:cs typeface="Arial" pitchFamily="34" charset="0"/>
              </a:rPr>
              <a:t>μ</a:t>
            </a:r>
            <a:r>
              <a:rPr lang="de-DE" altLang="de-DE" sz="1600">
                <a:cs typeface="Arial" pitchFamily="34" charset="0"/>
              </a:rPr>
              <a:t> , P</a:t>
            </a:r>
            <a:r>
              <a:rPr lang="de-DE" altLang="de-DE" sz="1600" baseline="-25000">
                <a:cs typeface="Arial" pitchFamily="34" charset="0"/>
              </a:rPr>
              <a:t>0</a:t>
            </a:r>
            <a:r>
              <a:rPr lang="de-DE" altLang="de-DE" sz="1600">
                <a:cs typeface="Arial" pitchFamily="34" charset="0"/>
              </a:rPr>
              <a:t> = 0.101325 MPa, T</a:t>
            </a:r>
            <a:r>
              <a:rPr lang="de-DE" altLang="de-DE" sz="1600" baseline="-25000">
                <a:cs typeface="Arial" pitchFamily="34" charset="0"/>
              </a:rPr>
              <a:t>0</a:t>
            </a:r>
            <a:r>
              <a:rPr lang="de-DE" altLang="de-DE" sz="1600">
                <a:cs typeface="Arial" pitchFamily="34" charset="0"/>
              </a:rPr>
              <a:t> = 300 K</a:t>
            </a:r>
          </a:p>
          <a:p>
            <a:pPr>
              <a:lnSpc>
                <a:spcPct val="130000"/>
              </a:lnSpc>
            </a:pPr>
            <a:r>
              <a:rPr lang="de-DE" altLang="de-DE" sz="1600">
                <a:cs typeface="Arial" pitchFamily="34" charset="0"/>
              </a:rPr>
              <a:t>Pressure ratios p</a:t>
            </a:r>
            <a:r>
              <a:rPr lang="de-DE" altLang="de-DE" sz="1600" baseline="-25000">
                <a:cs typeface="Arial" pitchFamily="34" charset="0"/>
              </a:rPr>
              <a:t>out</a:t>
            </a:r>
            <a:r>
              <a:rPr lang="de-DE" altLang="de-DE" sz="1600">
                <a:cs typeface="Arial" pitchFamily="34" charset="0"/>
              </a:rPr>
              <a:t>/P</a:t>
            </a:r>
            <a:r>
              <a:rPr lang="de-DE" altLang="de-DE" sz="1600" baseline="-25000">
                <a:cs typeface="Arial" pitchFamily="34" charset="0"/>
              </a:rPr>
              <a:t>0</a:t>
            </a:r>
            <a:r>
              <a:rPr lang="de-DE" altLang="de-DE" sz="1600">
                <a:cs typeface="Arial" pitchFamily="34" charset="0"/>
              </a:rPr>
              <a:t> = 0.3 and 0.4</a:t>
            </a:r>
            <a:endParaRPr lang="el-GR" altLang="de-DE" sz="1600">
              <a:cs typeface="Arial" pitchFamily="34" charset="0"/>
            </a:endParaRPr>
          </a:p>
        </p:txBody>
      </p:sp>
      <p:sp>
        <p:nvSpPr>
          <p:cNvPr id="30726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0727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0728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0729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0730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0731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0732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pic>
        <p:nvPicPr>
          <p:cNvPr id="30733" name="Picture 14" descr="photo1_n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3362325"/>
            <a:ext cx="3159125" cy="265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4" name="Picture 15" descr="photo2_ne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9700" y="3379788"/>
            <a:ext cx="323850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hteck 1"/>
          <p:cNvSpPr>
            <a:spLocks noChangeArrowheads="1"/>
          </p:cNvSpPr>
          <p:nvPr/>
        </p:nvSpPr>
        <p:spPr bwMode="auto">
          <a:xfrm>
            <a:off x="714375" y="1449388"/>
            <a:ext cx="4572000" cy="275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buSzPct val="75000"/>
              <a:buFont typeface="StarBats" pitchFamily="2" charset="2"/>
              <a:buNone/>
            </a:pPr>
            <a:r>
              <a:rPr lang="en-GB" sz="2400"/>
              <a:t>Introduction</a:t>
            </a:r>
          </a:p>
          <a:p>
            <a:pPr>
              <a:lnSpc>
                <a:spcPct val="90000"/>
              </a:lnSpc>
              <a:buSzPct val="75000"/>
              <a:buFont typeface="StarBats" pitchFamily="2" charset="2"/>
              <a:buNone/>
            </a:pPr>
            <a:r>
              <a:rPr lang="en-GB" sz="2400"/>
              <a:t>Basics</a:t>
            </a:r>
          </a:p>
          <a:p>
            <a:pPr>
              <a:lnSpc>
                <a:spcPct val="90000"/>
              </a:lnSpc>
              <a:buSzPct val="75000"/>
              <a:buFont typeface="StarBats" pitchFamily="2" charset="2"/>
              <a:buNone/>
            </a:pPr>
            <a:r>
              <a:rPr lang="en-GB" sz="2400"/>
              <a:t>Choice of right “tools”</a:t>
            </a:r>
          </a:p>
          <a:p>
            <a:pPr>
              <a:lnSpc>
                <a:spcPct val="90000"/>
              </a:lnSpc>
              <a:buSzPct val="75000"/>
              <a:buFont typeface="StarBats" pitchFamily="2" charset="2"/>
              <a:buNone/>
            </a:pPr>
            <a:r>
              <a:rPr lang="en-GB" sz="2400"/>
              <a:t>Various case studies</a:t>
            </a:r>
          </a:p>
          <a:p>
            <a:pPr>
              <a:lnSpc>
                <a:spcPct val="90000"/>
              </a:lnSpc>
              <a:buSzPct val="75000"/>
              <a:buFont typeface="StarBats" pitchFamily="2" charset="2"/>
              <a:buNone/>
            </a:pPr>
            <a:r>
              <a:rPr lang="en-GB" sz="2400"/>
              <a:t>Validation and verification</a:t>
            </a:r>
          </a:p>
          <a:p>
            <a:pPr>
              <a:lnSpc>
                <a:spcPct val="90000"/>
              </a:lnSpc>
              <a:buSzPct val="75000"/>
              <a:buFont typeface="StarBats" pitchFamily="2" charset="2"/>
              <a:buNone/>
            </a:pPr>
            <a:r>
              <a:rPr lang="en-GB" sz="2400"/>
              <a:t>Recommendations, future work</a:t>
            </a:r>
          </a:p>
          <a:p>
            <a:pPr>
              <a:lnSpc>
                <a:spcPct val="90000"/>
              </a:lnSpc>
              <a:buSzPct val="75000"/>
              <a:buFont typeface="StarBats" pitchFamily="2" charset="2"/>
              <a:buNone/>
            </a:pPr>
            <a:r>
              <a:rPr lang="en-GB" sz="2400"/>
              <a:t>Conclusions</a:t>
            </a:r>
          </a:p>
        </p:txBody>
      </p:sp>
      <p:sp>
        <p:nvSpPr>
          <p:cNvPr id="17411" name="Rechteck 2"/>
          <p:cNvSpPr>
            <a:spLocks noChangeArrowheads="1"/>
          </p:cNvSpPr>
          <p:nvPr/>
        </p:nvSpPr>
        <p:spPr bwMode="auto">
          <a:xfrm>
            <a:off x="714375" y="671513"/>
            <a:ext cx="39290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800"/>
              <a:t>Overview</a:t>
            </a:r>
          </a:p>
        </p:txBody>
      </p:sp>
      <p:pic>
        <p:nvPicPr>
          <p:cNvPr id="17412" name="Picture 10" descr="GRI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14950" y="285750"/>
            <a:ext cx="3576638" cy="128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9" descr="ABB_3D_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3" y="1643063"/>
            <a:ext cx="3530600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7" descr="NETZ_NA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50" y="3392488"/>
            <a:ext cx="2882900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3174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4572000" cy="533400"/>
          </a:xfrm>
        </p:spPr>
        <p:txBody>
          <a:bodyPr/>
          <a:lstStyle/>
          <a:p>
            <a:pPr algn="l"/>
            <a:r>
              <a:rPr lang="de-DE" altLang="zh-CN" smtClean="0">
                <a:solidFill>
                  <a:srgbClr val="0000CC"/>
                </a:solidFill>
                <a:ea typeface="宋体" pitchFamily="2" charset="-122"/>
              </a:rPr>
              <a:t>           Experimental Work at PTB</a:t>
            </a:r>
            <a:endParaRPr lang="en-US" altLang="zh-CN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31749" name="Rectangle 6"/>
          <p:cNvSpPr>
            <a:spLocks noChangeArrowheads="1"/>
          </p:cNvSpPr>
          <p:nvPr/>
        </p:nvSpPr>
        <p:spPr bwMode="auto">
          <a:xfrm>
            <a:off x="609600" y="1052513"/>
            <a:ext cx="7562850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  <a:p>
            <a:endParaRPr lang="el-GR" altLang="de-DE">
              <a:cs typeface="Arial" pitchFamily="34" charset="0"/>
            </a:endParaRPr>
          </a:p>
        </p:txBody>
      </p:sp>
      <p:sp>
        <p:nvSpPr>
          <p:cNvPr id="3175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1751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1752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1753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1754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1755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1756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pic>
        <p:nvPicPr>
          <p:cNvPr id="31757" name="Picture 15" descr="graph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1857375"/>
            <a:ext cx="7745413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8" name="Text Box 16"/>
          <p:cNvSpPr txBox="1">
            <a:spLocks noChangeArrowheads="1"/>
          </p:cNvSpPr>
          <p:nvPr/>
        </p:nvSpPr>
        <p:spPr bwMode="auto">
          <a:xfrm>
            <a:off x="681038" y="928688"/>
            <a:ext cx="73040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533400" indent="-533400"/>
            <a:r>
              <a:rPr lang="de-DE"/>
              <a:t>Results for D = 25 </a:t>
            </a:r>
            <a:r>
              <a:rPr lang="de-DE">
                <a:cs typeface="Arial" pitchFamily="34" charset="0"/>
              </a:rPr>
              <a:t>µm:</a:t>
            </a:r>
            <a:endParaRPr lang="de-DE"/>
          </a:p>
          <a:p>
            <a:pPr marL="533400" indent="-533400">
              <a:buFontTx/>
              <a:buAutoNum type="arabicPeriod"/>
            </a:pPr>
            <a:r>
              <a:rPr lang="de-DE"/>
              <a:t>Forward nozzle: choking at p/P</a:t>
            </a:r>
            <a:r>
              <a:rPr lang="de-DE" baseline="-25000"/>
              <a:t>0</a:t>
            </a:r>
            <a:r>
              <a:rPr lang="de-DE"/>
              <a:t> = 0.35 (ideal nozzle 0.528…)</a:t>
            </a:r>
          </a:p>
          <a:p>
            <a:pPr marL="533400" indent="-533400">
              <a:buFontTx/>
              <a:buAutoNum type="arabicPeriod"/>
            </a:pPr>
            <a:r>
              <a:rPr lang="de-DE"/>
              <a:t>Backward nozzle: no apparent choking</a:t>
            </a:r>
          </a:p>
        </p:txBody>
      </p:sp>
      <p:sp>
        <p:nvSpPr>
          <p:cNvPr id="31759" name="Rechteck 14"/>
          <p:cNvSpPr>
            <a:spLocks noChangeArrowheads="1"/>
          </p:cNvSpPr>
          <p:nvPr/>
        </p:nvSpPr>
        <p:spPr bwMode="auto">
          <a:xfrm>
            <a:off x="1714500" y="5786438"/>
            <a:ext cx="6143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/>
              <a:t>Task for numerical simulation: explain phenomenon !!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32772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6215063" cy="533400"/>
          </a:xfrm>
        </p:spPr>
        <p:txBody>
          <a:bodyPr/>
          <a:lstStyle/>
          <a:p>
            <a:pPr algn="l"/>
            <a:r>
              <a:rPr lang="de-DE" altLang="zh-CN" smtClean="0">
                <a:solidFill>
                  <a:srgbClr val="0000CC"/>
                </a:solidFill>
                <a:ea typeface="宋体" pitchFamily="2" charset="-122"/>
              </a:rPr>
              <a:t>           Numerical Simulations - Results</a:t>
            </a:r>
            <a:endParaRPr lang="en-US" altLang="zh-CN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32773" name="Rectangle 6"/>
          <p:cNvSpPr>
            <a:spLocks noChangeArrowheads="1"/>
          </p:cNvSpPr>
          <p:nvPr/>
        </p:nvSpPr>
        <p:spPr bwMode="auto">
          <a:xfrm>
            <a:off x="609600" y="1052513"/>
            <a:ext cx="7562850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32774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2775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2776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2777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2778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2779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278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sp>
        <p:nvSpPr>
          <p:cNvPr id="32781" name="Rechteck 14"/>
          <p:cNvSpPr>
            <a:spLocks noChangeArrowheads="1"/>
          </p:cNvSpPr>
          <p:nvPr/>
        </p:nvSpPr>
        <p:spPr bwMode="auto">
          <a:xfrm>
            <a:off x="5072063" y="1071563"/>
            <a:ext cx="3714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Forward orientation, </a:t>
            </a:r>
            <a:r>
              <a:rPr lang="en-GB"/>
              <a:t>p</a:t>
            </a:r>
            <a:r>
              <a:rPr lang="en-GB" baseline="-25000"/>
              <a:t>out</a:t>
            </a:r>
            <a:r>
              <a:rPr lang="en-GB"/>
              <a:t>/p</a:t>
            </a:r>
            <a:r>
              <a:rPr lang="en-GB" baseline="-25000"/>
              <a:t>0 </a:t>
            </a:r>
            <a:r>
              <a:rPr lang="en-GB"/>
              <a:t>= 0,3</a:t>
            </a:r>
            <a:endParaRPr lang="de-DE"/>
          </a:p>
        </p:txBody>
      </p:sp>
      <p:sp>
        <p:nvSpPr>
          <p:cNvPr id="32782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pic>
        <p:nvPicPr>
          <p:cNvPr id="32783" name="Picture 1" descr="Flow_Conditions_FW25_300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25" y="1000125"/>
            <a:ext cx="350043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3379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6215063" cy="533400"/>
          </a:xfrm>
        </p:spPr>
        <p:txBody>
          <a:bodyPr/>
          <a:lstStyle/>
          <a:p>
            <a:pPr algn="l"/>
            <a:r>
              <a:rPr lang="de-DE" altLang="zh-CN" smtClean="0">
                <a:solidFill>
                  <a:srgbClr val="0000CC"/>
                </a:solidFill>
                <a:ea typeface="宋体" pitchFamily="2" charset="-122"/>
              </a:rPr>
              <a:t>           Numerical Simulations - Results</a:t>
            </a:r>
            <a:endParaRPr lang="en-US" altLang="zh-CN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33797" name="Rectangle 6"/>
          <p:cNvSpPr>
            <a:spLocks noChangeArrowheads="1"/>
          </p:cNvSpPr>
          <p:nvPr/>
        </p:nvSpPr>
        <p:spPr bwMode="auto">
          <a:xfrm>
            <a:off x="609600" y="1052513"/>
            <a:ext cx="7562850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33798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3799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380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3801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3802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3803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380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sp>
        <p:nvSpPr>
          <p:cNvPr id="33805" name="Rechteck 14"/>
          <p:cNvSpPr>
            <a:spLocks noChangeArrowheads="1"/>
          </p:cNvSpPr>
          <p:nvPr/>
        </p:nvSpPr>
        <p:spPr bwMode="auto">
          <a:xfrm>
            <a:off x="4929188" y="1201738"/>
            <a:ext cx="38941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Backward orientation, </a:t>
            </a:r>
            <a:r>
              <a:rPr lang="en-GB"/>
              <a:t>p</a:t>
            </a:r>
            <a:r>
              <a:rPr lang="en-GB" baseline="-25000"/>
              <a:t>out</a:t>
            </a:r>
            <a:r>
              <a:rPr lang="en-GB"/>
              <a:t>/p</a:t>
            </a:r>
            <a:r>
              <a:rPr lang="en-GB" baseline="-25000"/>
              <a:t>0 </a:t>
            </a:r>
            <a:r>
              <a:rPr lang="en-GB"/>
              <a:t>= 0,3</a:t>
            </a:r>
            <a:endParaRPr lang="de-DE"/>
          </a:p>
        </p:txBody>
      </p:sp>
      <p:sp>
        <p:nvSpPr>
          <p:cNvPr id="33806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pic>
        <p:nvPicPr>
          <p:cNvPr id="33807" name="Picture 1" descr="Flow_Conditions_BW25_300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225" y="1187450"/>
            <a:ext cx="3525838" cy="488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2" descr="PowerPoint-Heade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2054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5724525" cy="533400"/>
          </a:xfrm>
        </p:spPr>
        <p:txBody>
          <a:bodyPr/>
          <a:lstStyle/>
          <a:p>
            <a:pPr algn="l"/>
            <a:r>
              <a:rPr lang="de-DE" altLang="zh-CN" smtClean="0">
                <a:solidFill>
                  <a:srgbClr val="0000CC"/>
                </a:solidFill>
                <a:ea typeface="宋体" pitchFamily="2" charset="-122"/>
              </a:rPr>
              <a:t>           Numerical Simulations</a:t>
            </a:r>
            <a:endParaRPr lang="en-US" altLang="zh-CN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2055" name="Rectangle 6"/>
          <p:cNvSpPr>
            <a:spLocks noChangeArrowheads="1"/>
          </p:cNvSpPr>
          <p:nvPr/>
        </p:nvSpPr>
        <p:spPr bwMode="auto">
          <a:xfrm>
            <a:off x="1038225" y="1000125"/>
            <a:ext cx="51054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r>
              <a:rPr lang="de-DE" altLang="de-DE" sz="1600">
                <a:cs typeface="Arial" pitchFamily="34" charset="0"/>
              </a:rPr>
              <a:t> </a:t>
            </a:r>
            <a:endParaRPr lang="el-GR" altLang="de-DE" sz="1600">
              <a:cs typeface="Arial" pitchFamily="34" charset="0"/>
            </a:endParaRPr>
          </a:p>
        </p:txBody>
      </p:sp>
      <p:sp>
        <p:nvSpPr>
          <p:cNvPr id="2056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057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060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061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062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sp>
        <p:nvSpPr>
          <p:cNvPr id="2063" name="Rectangle 13"/>
          <p:cNvSpPr>
            <a:spLocks noChangeArrowheads="1"/>
          </p:cNvSpPr>
          <p:nvPr/>
        </p:nvSpPr>
        <p:spPr bwMode="auto">
          <a:xfrm>
            <a:off x="2374900" y="1001713"/>
            <a:ext cx="38401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/>
              <a:t>Boundary layer in cylindrical part</a:t>
            </a:r>
          </a:p>
        </p:txBody>
      </p:sp>
      <p:sp>
        <p:nvSpPr>
          <p:cNvPr id="206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graphicFrame>
        <p:nvGraphicFramePr>
          <p:cNvPr id="2050" name="Object 1"/>
          <p:cNvGraphicFramePr>
            <a:graphicFrameLocks noChangeAspect="1"/>
          </p:cNvGraphicFramePr>
          <p:nvPr/>
        </p:nvGraphicFramePr>
        <p:xfrm>
          <a:off x="214313" y="2000250"/>
          <a:ext cx="4178300" cy="3130550"/>
        </p:xfrm>
        <a:graphic>
          <a:graphicData uri="http://schemas.openxmlformats.org/presentationml/2006/ole">
            <p:oleObj spid="_x0000_s2050" r:id="rId5" imgW="5052753" imgH="3790947" progId="">
              <p:embed/>
            </p:oleObj>
          </a:graphicData>
        </a:graphic>
      </p:graphicFrame>
      <p:sp>
        <p:nvSpPr>
          <p:cNvPr id="2065" name="Rechteck 16"/>
          <p:cNvSpPr>
            <a:spLocks noChangeArrowheads="1"/>
          </p:cNvSpPr>
          <p:nvPr/>
        </p:nvSpPr>
        <p:spPr bwMode="auto">
          <a:xfrm>
            <a:off x="3509963" y="1416050"/>
            <a:ext cx="1419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p</a:t>
            </a:r>
            <a:r>
              <a:rPr lang="en-GB" baseline="-25000"/>
              <a:t>out</a:t>
            </a:r>
            <a:r>
              <a:rPr lang="en-GB"/>
              <a:t>/p</a:t>
            </a:r>
            <a:r>
              <a:rPr lang="en-GB" baseline="-25000"/>
              <a:t>0 </a:t>
            </a:r>
            <a:r>
              <a:rPr lang="en-GB"/>
              <a:t>= 0,4</a:t>
            </a:r>
            <a:endParaRPr lang="de-DE"/>
          </a:p>
        </p:txBody>
      </p:sp>
      <p:sp>
        <p:nvSpPr>
          <p:cNvPr id="206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4552950" y="1928813"/>
          <a:ext cx="4448175" cy="3214687"/>
        </p:xfrm>
        <a:graphic>
          <a:graphicData uri="http://schemas.openxmlformats.org/presentationml/2006/ole">
            <p:oleObj spid="_x0000_s2051" r:id="rId6" imgW="5270056" imgH="3826848" progId="">
              <p:embed/>
            </p:oleObj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34820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6429375" cy="533400"/>
          </a:xfrm>
        </p:spPr>
        <p:txBody>
          <a:bodyPr/>
          <a:lstStyle/>
          <a:p>
            <a:pPr algn="l"/>
            <a:r>
              <a:rPr lang="de-DE" altLang="zh-CN" smtClean="0">
                <a:solidFill>
                  <a:srgbClr val="0000CC"/>
                </a:solidFill>
                <a:ea typeface="宋体" pitchFamily="2" charset="-122"/>
              </a:rPr>
              <a:t>           Numerical Simulations - Results</a:t>
            </a:r>
            <a:endParaRPr lang="en-US" altLang="zh-CN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34821" name="Rectangle 6"/>
          <p:cNvSpPr>
            <a:spLocks noChangeArrowheads="1"/>
          </p:cNvSpPr>
          <p:nvPr/>
        </p:nvSpPr>
        <p:spPr bwMode="auto">
          <a:xfrm>
            <a:off x="609600" y="1052513"/>
            <a:ext cx="5762625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34822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4823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482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4825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4826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4827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4828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sp>
        <p:nvSpPr>
          <p:cNvPr id="34829" name="Textfeld 13"/>
          <p:cNvSpPr txBox="1">
            <a:spLocks noChangeArrowheads="1"/>
          </p:cNvSpPr>
          <p:nvPr/>
        </p:nvSpPr>
        <p:spPr bwMode="auto">
          <a:xfrm>
            <a:off x="5429250" y="500063"/>
            <a:ext cx="3035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Drilled nozzle, </a:t>
            </a:r>
            <a:r>
              <a:rPr lang="en-GB"/>
              <a:t>p</a:t>
            </a:r>
            <a:r>
              <a:rPr lang="en-GB" baseline="-25000"/>
              <a:t>out</a:t>
            </a:r>
            <a:r>
              <a:rPr lang="en-GB"/>
              <a:t>/p</a:t>
            </a:r>
            <a:r>
              <a:rPr lang="en-GB" baseline="-25000"/>
              <a:t>0 </a:t>
            </a:r>
            <a:r>
              <a:rPr lang="en-GB"/>
              <a:t>= 0,3</a:t>
            </a:r>
            <a:endParaRPr lang="de-DE"/>
          </a:p>
        </p:txBody>
      </p:sp>
      <p:sp>
        <p:nvSpPr>
          <p:cNvPr id="348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3483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3483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3483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pic>
        <p:nvPicPr>
          <p:cNvPr id="34834" name="Picture 2" descr="Screenshot -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25" y="973138"/>
            <a:ext cx="6364288" cy="509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35844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6429375" cy="533400"/>
          </a:xfrm>
        </p:spPr>
        <p:txBody>
          <a:bodyPr/>
          <a:lstStyle/>
          <a:p>
            <a:pPr algn="l"/>
            <a:r>
              <a:rPr lang="de-DE" altLang="zh-CN" smtClean="0">
                <a:solidFill>
                  <a:srgbClr val="0000CC"/>
                </a:solidFill>
                <a:ea typeface="宋体" pitchFamily="2" charset="-122"/>
              </a:rPr>
              <a:t>           Numerical Simulations - Results</a:t>
            </a:r>
            <a:endParaRPr lang="en-US" altLang="zh-CN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35845" name="Rectangle 6"/>
          <p:cNvSpPr>
            <a:spLocks noChangeArrowheads="1"/>
          </p:cNvSpPr>
          <p:nvPr/>
        </p:nvSpPr>
        <p:spPr bwMode="auto">
          <a:xfrm>
            <a:off x="609600" y="1052513"/>
            <a:ext cx="5762625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35846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5847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5848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5849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5850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5851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5852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sp>
        <p:nvSpPr>
          <p:cNvPr id="35853" name="Textfeld 13"/>
          <p:cNvSpPr txBox="1">
            <a:spLocks noChangeArrowheads="1"/>
          </p:cNvSpPr>
          <p:nvPr/>
        </p:nvSpPr>
        <p:spPr bwMode="auto">
          <a:xfrm>
            <a:off x="5429250" y="500063"/>
            <a:ext cx="3035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Drilled nozzle, </a:t>
            </a:r>
            <a:r>
              <a:rPr lang="en-GB"/>
              <a:t>p</a:t>
            </a:r>
            <a:r>
              <a:rPr lang="en-GB" baseline="-25000"/>
              <a:t>out</a:t>
            </a:r>
            <a:r>
              <a:rPr lang="en-GB"/>
              <a:t>/p</a:t>
            </a:r>
            <a:r>
              <a:rPr lang="en-GB" baseline="-25000"/>
              <a:t>0 </a:t>
            </a:r>
            <a:r>
              <a:rPr lang="en-GB"/>
              <a:t>= 0,3</a:t>
            </a:r>
            <a:endParaRPr lang="de-DE"/>
          </a:p>
        </p:txBody>
      </p:sp>
      <p:sp>
        <p:nvSpPr>
          <p:cNvPr id="358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3585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358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3585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pic>
        <p:nvPicPr>
          <p:cNvPr id="35858" name="Picture 2" descr="Contour_BW25_300_drilled_chok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25" y="1000125"/>
            <a:ext cx="638175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 descr="PowerPoint-Heade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3077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5724525" cy="533400"/>
          </a:xfrm>
        </p:spPr>
        <p:txBody>
          <a:bodyPr/>
          <a:lstStyle/>
          <a:p>
            <a:pPr algn="l"/>
            <a:r>
              <a:rPr lang="de-DE" altLang="zh-CN" smtClean="0">
                <a:solidFill>
                  <a:srgbClr val="0000CC"/>
                </a:solidFill>
                <a:ea typeface="宋体" pitchFamily="2" charset="-122"/>
              </a:rPr>
              <a:t>           Summary</a:t>
            </a:r>
            <a:endParaRPr lang="en-US" altLang="zh-CN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1038225" y="1000125"/>
            <a:ext cx="51054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r>
              <a:rPr lang="de-DE" altLang="de-DE" sz="1600">
                <a:cs typeface="Arial" pitchFamily="34" charset="0"/>
              </a:rPr>
              <a:t> </a:t>
            </a:r>
            <a:endParaRPr lang="el-GR" altLang="de-DE" sz="1600">
              <a:cs typeface="Arial" pitchFamily="34" charset="0"/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081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082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083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084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085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sp>
        <p:nvSpPr>
          <p:cNvPr id="30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308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graphicFrame>
        <p:nvGraphicFramePr>
          <p:cNvPr id="18" name="Tabelle 17"/>
          <p:cNvGraphicFramePr>
            <a:graphicFrameLocks noGrp="1"/>
          </p:cNvGraphicFramePr>
          <p:nvPr/>
        </p:nvGraphicFramePr>
        <p:xfrm>
          <a:off x="1285875" y="1000125"/>
          <a:ext cx="6749441" cy="1161734"/>
        </p:xfrm>
        <a:graphic>
          <a:graphicData uri="http://schemas.openxmlformats.org/drawingml/2006/table">
            <a:tbl>
              <a:tblPr/>
              <a:tblGrid>
                <a:gridCol w="1121943"/>
                <a:gridCol w="335310"/>
                <a:gridCol w="756991"/>
                <a:gridCol w="800329"/>
                <a:gridCol w="933717"/>
                <a:gridCol w="933717"/>
                <a:gridCol w="933717"/>
                <a:gridCol w="933717"/>
              </a:tblGrid>
              <a:tr h="214314">
                <a:tc gridSpan="2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100" b="1">
                          <a:latin typeface="Arial Unicode MS"/>
                          <a:ea typeface="Times New Roman"/>
                          <a:cs typeface="Arial"/>
                        </a:rPr>
                        <a:t>p</a:t>
                      </a:r>
                      <a:r>
                        <a:rPr lang="en-GB" sz="1100" b="1" baseline="-25000">
                          <a:latin typeface="Arial Unicode MS"/>
                          <a:ea typeface="Times New Roman"/>
                          <a:cs typeface="Arial"/>
                        </a:rPr>
                        <a:t>2</a:t>
                      </a:r>
                      <a:r>
                        <a:rPr lang="en-GB" sz="1100" b="1">
                          <a:latin typeface="Arial Unicode MS"/>
                          <a:ea typeface="Times New Roman"/>
                          <a:cs typeface="Arial"/>
                        </a:rPr>
                        <a:t>/p</a:t>
                      </a:r>
                      <a:r>
                        <a:rPr lang="en-GB" sz="1100" b="1" baseline="-25000">
                          <a:latin typeface="Arial Unicode MS"/>
                          <a:ea typeface="Times New Roman"/>
                          <a:cs typeface="Arial"/>
                        </a:rPr>
                        <a:t>0</a:t>
                      </a:r>
                      <a:endParaRPr lang="de-DE" sz="11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100" b="1">
                          <a:latin typeface="Arial Unicode MS"/>
                          <a:ea typeface="Times New Roman"/>
                          <a:cs typeface="Arial"/>
                        </a:rPr>
                        <a:t>0,4</a:t>
                      </a:r>
                      <a:endParaRPr lang="de-DE" sz="11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100" b="1">
                          <a:latin typeface="Arial Unicode MS"/>
                          <a:ea typeface="Times New Roman"/>
                          <a:cs typeface="Arial"/>
                        </a:rPr>
                        <a:t>0,3</a:t>
                      </a:r>
                      <a:endParaRPr lang="de-DE" sz="11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100" b="1">
                          <a:latin typeface="Arial Unicode MS"/>
                          <a:ea typeface="Times New Roman"/>
                          <a:cs typeface="Arial"/>
                        </a:rPr>
                        <a:t>Nozzle</a:t>
                      </a:r>
                      <a:endParaRPr lang="de-DE" sz="11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100" b="1">
                          <a:latin typeface="Arial Unicode MS"/>
                          <a:ea typeface="Times New Roman"/>
                          <a:cs typeface="Arial"/>
                        </a:rPr>
                        <a:t>C</a:t>
                      </a:r>
                      <a:r>
                        <a:rPr lang="en-GB" sz="1100" b="1" baseline="-25000">
                          <a:latin typeface="Arial Unicode MS"/>
                          <a:ea typeface="Times New Roman"/>
                          <a:cs typeface="Arial"/>
                        </a:rPr>
                        <a:t>d, exp</a:t>
                      </a:r>
                      <a:endParaRPr lang="de-DE" sz="11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100" b="1">
                          <a:latin typeface="Arial Unicode MS"/>
                          <a:ea typeface="Times New Roman"/>
                          <a:cs typeface="Arial"/>
                        </a:rPr>
                        <a:t>C</a:t>
                      </a:r>
                      <a:r>
                        <a:rPr lang="en-GB" sz="1100" b="1" baseline="-25000">
                          <a:latin typeface="Arial Unicode MS"/>
                          <a:ea typeface="Times New Roman"/>
                          <a:cs typeface="Arial"/>
                        </a:rPr>
                        <a:t>d, num</a:t>
                      </a:r>
                      <a:endParaRPr lang="de-DE" sz="11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100" b="1">
                          <a:latin typeface="Arial Unicode MS"/>
                          <a:ea typeface="Times New Roman"/>
                          <a:cs typeface="Arial"/>
                        </a:rPr>
                        <a:t>Deviation</a:t>
                      </a:r>
                      <a:endParaRPr lang="de-DE" sz="11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100" b="1">
                          <a:latin typeface="Arial Unicode MS"/>
                          <a:ea typeface="Times New Roman"/>
                          <a:cs typeface="Arial"/>
                        </a:rPr>
                        <a:t>C</a:t>
                      </a:r>
                      <a:r>
                        <a:rPr lang="en-GB" sz="1100" b="1" baseline="-25000">
                          <a:latin typeface="Arial Unicode MS"/>
                          <a:ea typeface="Times New Roman"/>
                          <a:cs typeface="Arial"/>
                        </a:rPr>
                        <a:t>d, exp</a:t>
                      </a:r>
                      <a:endParaRPr lang="de-DE" sz="11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100" b="1">
                          <a:latin typeface="Arial Unicode MS"/>
                          <a:ea typeface="Times New Roman"/>
                          <a:cs typeface="Arial"/>
                        </a:rPr>
                        <a:t>C</a:t>
                      </a:r>
                      <a:r>
                        <a:rPr lang="en-GB" sz="1100" b="1" baseline="-25000">
                          <a:latin typeface="Arial Unicode MS"/>
                          <a:ea typeface="Times New Roman"/>
                          <a:cs typeface="Arial"/>
                        </a:rPr>
                        <a:t>d, num</a:t>
                      </a:r>
                      <a:endParaRPr lang="de-DE" sz="11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100" b="1">
                          <a:latin typeface="Arial Unicode MS"/>
                          <a:ea typeface="Times New Roman"/>
                          <a:cs typeface="Arial"/>
                        </a:rPr>
                        <a:t>Deviation</a:t>
                      </a:r>
                      <a:endParaRPr lang="de-DE" sz="11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 dirty="0">
                          <a:latin typeface="Arial Unicode MS"/>
                          <a:ea typeface="Times New Roman"/>
                          <a:cs typeface="Arial"/>
                        </a:rPr>
                        <a:t>Forward</a:t>
                      </a:r>
                      <a:endParaRPr lang="de-DE" sz="1000" dirty="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 dirty="0">
                          <a:latin typeface="Arial Unicode MS"/>
                          <a:ea typeface="Times New Roman"/>
                          <a:cs typeface="Arial"/>
                        </a:rPr>
                        <a:t>25</a:t>
                      </a:r>
                      <a:endParaRPr lang="de-DE" sz="1000" dirty="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 dirty="0">
                          <a:latin typeface="Arial Unicode MS"/>
                          <a:ea typeface="Times New Roman"/>
                          <a:cs typeface="Arial"/>
                        </a:rPr>
                        <a:t>0,662</a:t>
                      </a:r>
                      <a:endParaRPr lang="de-DE" sz="1000" dirty="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>
                          <a:latin typeface="Arial Unicode MS"/>
                          <a:ea typeface="Times New Roman"/>
                          <a:cs typeface="Arial"/>
                        </a:rPr>
                        <a:t>0,705</a:t>
                      </a:r>
                      <a:endParaRPr lang="de-DE" sz="10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>
                          <a:latin typeface="Arial Unicode MS"/>
                          <a:ea typeface="Times New Roman"/>
                          <a:cs typeface="Arial"/>
                        </a:rPr>
                        <a:t>6,45 %</a:t>
                      </a:r>
                      <a:endParaRPr lang="de-DE" sz="10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>
                          <a:latin typeface="Arial Unicode MS"/>
                          <a:ea typeface="Times New Roman"/>
                          <a:cs typeface="Arial"/>
                        </a:rPr>
                        <a:t>0,664</a:t>
                      </a:r>
                      <a:endParaRPr lang="de-DE" sz="10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>
                          <a:latin typeface="Arial Unicode MS"/>
                          <a:ea typeface="Times New Roman"/>
                          <a:cs typeface="Arial"/>
                        </a:rPr>
                        <a:t>0,711</a:t>
                      </a:r>
                      <a:endParaRPr lang="de-DE" sz="10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>
                          <a:latin typeface="Arial Unicode MS"/>
                          <a:ea typeface="Times New Roman"/>
                          <a:cs typeface="Arial"/>
                        </a:rPr>
                        <a:t>7,07 %</a:t>
                      </a:r>
                      <a:endParaRPr lang="de-DE" sz="10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>
                          <a:latin typeface="Arial Unicode MS"/>
                          <a:ea typeface="Times New Roman"/>
                          <a:cs typeface="Arial"/>
                        </a:rPr>
                        <a:t>Backward</a:t>
                      </a:r>
                      <a:endParaRPr lang="de-DE" sz="10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>
                          <a:latin typeface="Arial Unicode MS"/>
                          <a:ea typeface="Times New Roman"/>
                          <a:cs typeface="Arial"/>
                        </a:rPr>
                        <a:t>25</a:t>
                      </a:r>
                      <a:endParaRPr lang="de-DE" sz="10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 dirty="0">
                          <a:latin typeface="Arial Unicode MS"/>
                          <a:ea typeface="Times New Roman"/>
                          <a:cs typeface="Arial"/>
                        </a:rPr>
                        <a:t>0,670</a:t>
                      </a:r>
                      <a:endParaRPr lang="de-DE" sz="1000" dirty="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 dirty="0">
                          <a:latin typeface="Arial Unicode MS"/>
                          <a:ea typeface="Times New Roman"/>
                          <a:cs typeface="Arial"/>
                        </a:rPr>
                        <a:t>0,707</a:t>
                      </a:r>
                      <a:endParaRPr lang="de-DE" sz="1000" dirty="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 dirty="0">
                          <a:latin typeface="Arial Unicode MS"/>
                          <a:ea typeface="Times New Roman"/>
                          <a:cs typeface="Arial"/>
                        </a:rPr>
                        <a:t>5,47 %</a:t>
                      </a:r>
                      <a:endParaRPr lang="de-DE" sz="1000" dirty="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 dirty="0">
                          <a:latin typeface="Arial Unicode MS"/>
                          <a:ea typeface="Times New Roman"/>
                          <a:cs typeface="Arial"/>
                        </a:rPr>
                        <a:t>0,676</a:t>
                      </a:r>
                      <a:endParaRPr lang="de-DE" sz="1000" dirty="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>
                          <a:latin typeface="Arial Unicode MS"/>
                          <a:ea typeface="Times New Roman"/>
                          <a:cs typeface="Arial"/>
                        </a:rPr>
                        <a:t>0,743</a:t>
                      </a:r>
                      <a:endParaRPr lang="de-DE" sz="10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>
                          <a:latin typeface="Arial Unicode MS"/>
                          <a:ea typeface="Times New Roman"/>
                          <a:cs typeface="Arial"/>
                        </a:rPr>
                        <a:t>9,97 %</a:t>
                      </a:r>
                      <a:endParaRPr lang="de-DE" sz="10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765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>
                          <a:latin typeface="Arial Unicode MS"/>
                          <a:ea typeface="Times New Roman"/>
                          <a:cs typeface="Arial"/>
                        </a:rPr>
                        <a:t>Forward Drilled</a:t>
                      </a:r>
                      <a:endParaRPr lang="de-DE" sz="10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>
                          <a:latin typeface="Arial Unicode MS"/>
                          <a:ea typeface="Times New Roman"/>
                          <a:cs typeface="Arial"/>
                        </a:rPr>
                        <a:t>25</a:t>
                      </a:r>
                      <a:endParaRPr lang="de-DE" sz="10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>
                          <a:latin typeface="Arial Unicode MS"/>
                          <a:ea typeface="Times New Roman"/>
                          <a:cs typeface="Arial"/>
                        </a:rPr>
                        <a:t>0,660</a:t>
                      </a:r>
                      <a:endParaRPr lang="de-DE" sz="10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>
                          <a:latin typeface="Arial Unicode MS"/>
                          <a:ea typeface="Times New Roman"/>
                          <a:cs typeface="Arial"/>
                        </a:rPr>
                        <a:t>0,692</a:t>
                      </a:r>
                      <a:endParaRPr lang="de-DE" sz="10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>
                          <a:latin typeface="Arial Unicode MS"/>
                          <a:ea typeface="Times New Roman"/>
                          <a:cs typeface="Arial"/>
                        </a:rPr>
                        <a:t>4,90 %</a:t>
                      </a:r>
                      <a:endParaRPr lang="de-DE" sz="10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 dirty="0">
                          <a:latin typeface="Arial Unicode MS"/>
                          <a:ea typeface="Times New Roman"/>
                          <a:cs typeface="Arial"/>
                        </a:rPr>
                        <a:t>0,662</a:t>
                      </a:r>
                      <a:endParaRPr lang="de-DE" sz="1000" dirty="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 dirty="0">
                          <a:latin typeface="Arial Unicode MS"/>
                          <a:ea typeface="Times New Roman"/>
                          <a:cs typeface="Arial"/>
                        </a:rPr>
                        <a:t>0,722</a:t>
                      </a:r>
                      <a:endParaRPr lang="de-DE" sz="1000" dirty="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 dirty="0">
                          <a:latin typeface="Arial Unicode MS"/>
                          <a:ea typeface="Times New Roman"/>
                          <a:cs typeface="Arial"/>
                        </a:rPr>
                        <a:t>9,12 %</a:t>
                      </a:r>
                      <a:endParaRPr lang="de-DE" sz="1000" dirty="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220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>
                          <a:latin typeface="Arial Unicode MS"/>
                          <a:ea typeface="Times New Roman"/>
                          <a:cs typeface="Arial"/>
                        </a:rPr>
                        <a:t>Backward Drilled</a:t>
                      </a:r>
                      <a:endParaRPr lang="de-DE" sz="10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>
                          <a:latin typeface="Arial Unicode MS"/>
                          <a:ea typeface="Times New Roman"/>
                          <a:cs typeface="Arial"/>
                        </a:rPr>
                        <a:t>25</a:t>
                      </a:r>
                      <a:endParaRPr lang="de-DE" sz="10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>
                          <a:latin typeface="Arial Unicode MS"/>
                          <a:ea typeface="Times New Roman"/>
                          <a:cs typeface="Arial"/>
                        </a:rPr>
                        <a:t>0,663</a:t>
                      </a:r>
                      <a:endParaRPr lang="de-DE" sz="10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 dirty="0" smtClean="0">
                          <a:latin typeface="Arial Unicode MS"/>
                          <a:ea typeface="Times New Roman"/>
                          <a:cs typeface="Arial"/>
                        </a:rPr>
                        <a:t>0,697</a:t>
                      </a:r>
                      <a:endParaRPr lang="de-DE" sz="1000" dirty="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 dirty="0" smtClean="0">
                          <a:latin typeface="Arial Unicode MS"/>
                          <a:ea typeface="Times New Roman"/>
                          <a:cs typeface="Arial"/>
                        </a:rPr>
                        <a:t>4,96 </a:t>
                      </a:r>
                      <a:r>
                        <a:rPr lang="en-GB" sz="1000" dirty="0">
                          <a:latin typeface="Arial Unicode MS"/>
                          <a:ea typeface="Times New Roman"/>
                          <a:cs typeface="Arial"/>
                        </a:rPr>
                        <a:t>%</a:t>
                      </a:r>
                      <a:endParaRPr lang="de-DE" sz="1000" dirty="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>
                          <a:latin typeface="Arial Unicode MS"/>
                          <a:ea typeface="Times New Roman"/>
                          <a:cs typeface="Arial"/>
                        </a:rPr>
                        <a:t>0,667</a:t>
                      </a:r>
                      <a:endParaRPr lang="de-DE" sz="10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>
                          <a:latin typeface="Arial Unicode MS"/>
                          <a:ea typeface="Times New Roman"/>
                          <a:cs typeface="Arial"/>
                        </a:rPr>
                        <a:t>0,724</a:t>
                      </a:r>
                      <a:endParaRPr lang="de-DE" sz="10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 dirty="0">
                          <a:latin typeface="Arial Unicode MS"/>
                          <a:ea typeface="Times New Roman"/>
                          <a:cs typeface="Arial"/>
                        </a:rPr>
                        <a:t>8,57</a:t>
                      </a:r>
                      <a:endParaRPr lang="de-DE" sz="1000" dirty="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14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 b="0"/>
          </a:p>
        </p:txBody>
      </p:sp>
      <p:sp>
        <p:nvSpPr>
          <p:cNvPr id="3148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357158" y="2428875"/>
          <a:ext cx="7215187" cy="3579813"/>
        </p:xfrm>
        <a:graphic>
          <a:graphicData uri="http://schemas.openxmlformats.org/presentationml/2006/ole">
            <p:oleObj spid="_x0000_s3074" name="Diagramm" r:id="rId5" imgW="4057751" imgH="2009655" progId="Excel.Sheet.8">
              <p:embed/>
            </p:oleObj>
          </a:graphicData>
        </a:graphic>
      </p:graphicFrame>
      <p:sp>
        <p:nvSpPr>
          <p:cNvPr id="19" name="WordArt 4">
            <a:hlinkClick r:id="rId6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929586" y="5072074"/>
            <a:ext cx="930275" cy="87471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de-DE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hlinkClick r:id="rId7" action="ppaction://hlinksldjump"/>
              </a:rPr>
              <a:t>Back</a:t>
            </a:r>
            <a:endParaRPr lang="de-DE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owerPoint-Header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3686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42875" y="228600"/>
            <a:ext cx="3286117" cy="533400"/>
          </a:xfrm>
        </p:spPr>
        <p:txBody>
          <a:bodyPr/>
          <a:lstStyle/>
          <a:p>
            <a:pPr algn="l"/>
            <a:r>
              <a:rPr lang="de-DE" altLang="zh-CN" dirty="0" smtClean="0">
                <a:solidFill>
                  <a:srgbClr val="0000CC"/>
                </a:solidFill>
                <a:ea typeface="宋体" pitchFamily="2" charset="-122"/>
              </a:rPr>
              <a:t> </a:t>
            </a:r>
            <a:r>
              <a:rPr lang="de-DE" altLang="zh-CN" sz="2400" dirty="0" err="1" smtClean="0">
                <a:solidFill>
                  <a:srgbClr val="0000CC"/>
                </a:solidFill>
                <a:ea typeface="宋体" pitchFamily="2" charset="-122"/>
              </a:rPr>
              <a:t>Vortex</a:t>
            </a:r>
            <a:r>
              <a:rPr lang="de-DE" altLang="zh-CN" sz="2400" dirty="0" smtClean="0">
                <a:solidFill>
                  <a:srgbClr val="0000CC"/>
                </a:solidFill>
                <a:ea typeface="宋体" pitchFamily="2" charset="-122"/>
              </a:rPr>
              <a:t> Flow Meter</a:t>
            </a:r>
            <a:endParaRPr lang="en-US" altLang="zh-CN" sz="2400" dirty="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609600" y="1052513"/>
            <a:ext cx="5762625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3687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1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2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3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4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5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6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sp>
        <p:nvSpPr>
          <p:cNvPr id="36877" name="Rechteck 16"/>
          <p:cNvSpPr>
            <a:spLocks noChangeArrowheads="1"/>
          </p:cNvSpPr>
          <p:nvPr/>
        </p:nvSpPr>
        <p:spPr bwMode="auto">
          <a:xfrm>
            <a:off x="1000100" y="1214422"/>
            <a:ext cx="52149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45000"/>
              <a:buFont typeface="StarBat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GB" sz="1600" dirty="0" smtClean="0">
                <a:latin typeface="times" charset="0"/>
              </a:rPr>
              <a:t>Principle: von Karman vortex street; </a:t>
            </a:r>
            <a:r>
              <a:rPr lang="en-GB" sz="1600" dirty="0">
                <a:latin typeface="times" charset="0"/>
              </a:rPr>
              <a:t>	</a:t>
            </a:r>
            <a:r>
              <a:rPr lang="en-GB" sz="1600" dirty="0" smtClean="0">
                <a:latin typeface="times" charset="0"/>
              </a:rPr>
              <a:t>f </a:t>
            </a:r>
            <a:r>
              <a:rPr lang="en-GB" sz="1600" dirty="0" smtClean="0">
                <a:latin typeface="Arial"/>
                <a:cs typeface="Arial"/>
              </a:rPr>
              <a:t>~ u axial</a:t>
            </a:r>
          </a:p>
          <a:p>
            <a:pPr>
              <a:buClr>
                <a:srgbClr val="000000"/>
              </a:buClr>
              <a:buSzPct val="45000"/>
              <a:buFont typeface="StarBat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GB" sz="1600" dirty="0">
              <a:latin typeface="Arial"/>
              <a:cs typeface="Arial"/>
            </a:endParaRPr>
          </a:p>
          <a:p>
            <a:pPr>
              <a:buClr>
                <a:srgbClr val="000000"/>
              </a:buClr>
              <a:buSzPct val="45000"/>
              <a:buFont typeface="StarBat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GB" sz="1600" dirty="0" smtClean="0">
                <a:latin typeface="Arial"/>
                <a:cs typeface="Arial"/>
              </a:rPr>
              <a:t>=&gt; K-factor defined as K=f/Q should be constant</a:t>
            </a:r>
            <a:endParaRPr lang="en-GB" sz="1600" dirty="0">
              <a:latin typeface="times" charset="0"/>
            </a:endParaRPr>
          </a:p>
        </p:txBody>
      </p:sp>
      <p:pic>
        <p:nvPicPr>
          <p:cNvPr id="15" name="Perp-T-pres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479295" y="2357430"/>
            <a:ext cx="4378985" cy="3414714"/>
          </a:xfrm>
          <a:prstGeom prst="rect">
            <a:avLst/>
          </a:prstGeom>
        </p:spPr>
      </p:pic>
      <p:pic>
        <p:nvPicPr>
          <p:cNvPr id="14" name="Karman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285720" y="2357430"/>
            <a:ext cx="3839923" cy="3414719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>
                <p:cTn id="1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3686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42875" y="228600"/>
            <a:ext cx="3286117" cy="533400"/>
          </a:xfrm>
        </p:spPr>
        <p:txBody>
          <a:bodyPr/>
          <a:lstStyle/>
          <a:p>
            <a:pPr algn="l"/>
            <a:r>
              <a:rPr lang="de-DE" altLang="zh-CN" dirty="0" smtClean="0">
                <a:solidFill>
                  <a:srgbClr val="0000CC"/>
                </a:solidFill>
                <a:ea typeface="宋体" pitchFamily="2" charset="-122"/>
              </a:rPr>
              <a:t> </a:t>
            </a:r>
            <a:r>
              <a:rPr lang="de-DE" altLang="zh-CN" sz="2400" dirty="0" err="1" smtClean="0">
                <a:solidFill>
                  <a:srgbClr val="0000CC"/>
                </a:solidFill>
                <a:ea typeface="宋体" pitchFamily="2" charset="-122"/>
              </a:rPr>
              <a:t>Vortex</a:t>
            </a:r>
            <a:r>
              <a:rPr lang="de-DE" altLang="zh-CN" sz="2400" dirty="0" smtClean="0">
                <a:solidFill>
                  <a:srgbClr val="0000CC"/>
                </a:solidFill>
                <a:ea typeface="宋体" pitchFamily="2" charset="-122"/>
              </a:rPr>
              <a:t> Flow Meter</a:t>
            </a:r>
            <a:endParaRPr lang="en-US" altLang="zh-CN" sz="2400" dirty="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609600" y="1052513"/>
            <a:ext cx="5762625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3687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1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2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3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4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5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6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pic>
        <p:nvPicPr>
          <p:cNvPr id="90114" name="Picture 2" descr="C:\Dokumente und Einstellungen\erni\Eigene Dateien\Presentations\IMEKO_09\Krohne-Pierre\WFZweissTranspare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1370807"/>
            <a:ext cx="7500990" cy="4629961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owerPoint-Heade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3686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42875" y="228600"/>
            <a:ext cx="3286117" cy="533400"/>
          </a:xfrm>
        </p:spPr>
        <p:txBody>
          <a:bodyPr/>
          <a:lstStyle/>
          <a:p>
            <a:pPr algn="l"/>
            <a:r>
              <a:rPr lang="de-DE" altLang="zh-CN" dirty="0" smtClean="0">
                <a:solidFill>
                  <a:srgbClr val="0000CC"/>
                </a:solidFill>
                <a:ea typeface="宋体" pitchFamily="2" charset="-122"/>
              </a:rPr>
              <a:t> </a:t>
            </a:r>
            <a:r>
              <a:rPr lang="de-DE" altLang="zh-CN" sz="2400" dirty="0" err="1" smtClean="0">
                <a:solidFill>
                  <a:srgbClr val="0000CC"/>
                </a:solidFill>
                <a:ea typeface="宋体" pitchFamily="2" charset="-122"/>
              </a:rPr>
              <a:t>Vortex</a:t>
            </a:r>
            <a:r>
              <a:rPr lang="de-DE" altLang="zh-CN" sz="2400" dirty="0" smtClean="0">
                <a:solidFill>
                  <a:srgbClr val="0000CC"/>
                </a:solidFill>
                <a:ea typeface="宋体" pitchFamily="2" charset="-122"/>
              </a:rPr>
              <a:t> Flow Meter</a:t>
            </a:r>
            <a:endParaRPr lang="en-US" altLang="zh-CN" sz="2400" dirty="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609600" y="1052513"/>
            <a:ext cx="5762625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3687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1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2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3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4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5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6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pic>
        <p:nvPicPr>
          <p:cNvPr id="16" name="Perp-neu-3D-presSL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776413" y="1100156"/>
            <a:ext cx="5591175" cy="497205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30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owerPoint-Heade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684213" y="1196975"/>
            <a:ext cx="806608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1843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42875" y="228600"/>
            <a:ext cx="4572000" cy="533400"/>
          </a:xfrm>
        </p:spPr>
        <p:txBody>
          <a:bodyPr/>
          <a:lstStyle/>
          <a:p>
            <a:pPr algn="l"/>
            <a:r>
              <a:rPr lang="de-DE" altLang="zh-CN" sz="2400" smtClean="0">
                <a:solidFill>
                  <a:srgbClr val="0000CC"/>
                </a:solidFill>
                <a:ea typeface="宋体" pitchFamily="2" charset="-122"/>
              </a:rPr>
              <a:t>Introduction</a:t>
            </a:r>
            <a:endParaRPr lang="zh-CN" altLang="en-US" sz="240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603250" y="4357688"/>
            <a:ext cx="7162800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14313" y="1682750"/>
            <a:ext cx="5643562" cy="40322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SzPct val="75000"/>
              <a:defRPr/>
            </a:pPr>
            <a:r>
              <a:rPr lang="en-GB" sz="2000" dirty="0">
                <a:latin typeface="+mn-lt"/>
              </a:rPr>
              <a:t>The beginning: 	critical flow </a:t>
            </a:r>
            <a:r>
              <a:rPr lang="en-GB" sz="2000" dirty="0" err="1">
                <a:latin typeface="+mn-lt"/>
              </a:rPr>
              <a:t>Venturi</a:t>
            </a:r>
            <a:r>
              <a:rPr lang="en-GB" sz="2000" dirty="0">
                <a:latin typeface="+mn-lt"/>
              </a:rPr>
              <a:t> nozzles (CFVN)</a:t>
            </a:r>
          </a:p>
          <a:p>
            <a:pPr marL="342900" indent="-342900">
              <a:spcBef>
                <a:spcPct val="20000"/>
              </a:spcBef>
              <a:buSzPct val="75000"/>
              <a:defRPr/>
            </a:pPr>
            <a:r>
              <a:rPr lang="en-GB" sz="2000" dirty="0">
                <a:latin typeface="+mn-lt"/>
              </a:rPr>
              <a:t>Next configuration: vortex flow meters</a:t>
            </a:r>
          </a:p>
          <a:p>
            <a:pPr marL="342900" indent="-342900">
              <a:spcBef>
                <a:spcPct val="20000"/>
              </a:spcBef>
              <a:buSzPct val="75000"/>
              <a:defRPr/>
            </a:pPr>
            <a:r>
              <a:rPr lang="en-GB" sz="2000" dirty="0">
                <a:latin typeface="+mn-lt"/>
              </a:rPr>
              <a:t>And after that: 	turbine flow meters</a:t>
            </a:r>
          </a:p>
          <a:p>
            <a:pPr marL="342900" indent="-342900">
              <a:spcBef>
                <a:spcPct val="20000"/>
              </a:spcBef>
              <a:buSzPct val="75000"/>
              <a:defRPr/>
            </a:pPr>
            <a:r>
              <a:rPr lang="en-GB" sz="2000" dirty="0">
                <a:latin typeface="+mn-lt"/>
              </a:rPr>
              <a:t>			ultrasonic flow meters</a:t>
            </a:r>
          </a:p>
          <a:p>
            <a:pPr marL="342900" indent="-342900">
              <a:spcBef>
                <a:spcPct val="20000"/>
              </a:spcBef>
              <a:buSzPct val="75000"/>
              <a:defRPr/>
            </a:pPr>
            <a:r>
              <a:rPr lang="en-GB" sz="2000" dirty="0">
                <a:latin typeface="+mn-lt"/>
              </a:rPr>
              <a:t>			rotary piston flow meters</a:t>
            </a:r>
          </a:p>
          <a:p>
            <a:pPr marL="342900" indent="-342900">
              <a:spcBef>
                <a:spcPct val="20000"/>
              </a:spcBef>
              <a:buSzPct val="75000"/>
              <a:defRPr/>
            </a:pPr>
            <a:r>
              <a:rPr lang="en-GB" sz="2000" dirty="0">
                <a:latin typeface="+mn-lt"/>
              </a:rPr>
              <a:t>			</a:t>
            </a:r>
            <a:r>
              <a:rPr lang="en-GB" sz="2000" dirty="0" err="1">
                <a:latin typeface="+mn-lt"/>
              </a:rPr>
              <a:t>cavitation</a:t>
            </a:r>
            <a:r>
              <a:rPr lang="en-GB" sz="2000" dirty="0">
                <a:latin typeface="+mn-lt"/>
              </a:rPr>
              <a:t> nozzles</a:t>
            </a:r>
          </a:p>
          <a:p>
            <a:pPr marL="342900" indent="-342900">
              <a:spcBef>
                <a:spcPct val="20000"/>
              </a:spcBef>
              <a:buSzPct val="75000"/>
              <a:defRPr/>
            </a:pPr>
            <a:r>
              <a:rPr lang="en-GB" sz="2000" dirty="0">
                <a:latin typeface="+mn-lt"/>
              </a:rPr>
              <a:t>			flow </a:t>
            </a:r>
            <a:r>
              <a:rPr lang="en-GB" sz="2000" dirty="0" err="1">
                <a:latin typeface="+mn-lt"/>
              </a:rPr>
              <a:t>straighteners</a:t>
            </a:r>
            <a:endParaRPr lang="en-GB" sz="20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75000"/>
              <a:defRPr/>
            </a:pPr>
            <a:r>
              <a:rPr lang="en-GB" sz="2000" dirty="0">
                <a:latin typeface="+mn-lt"/>
              </a:rPr>
              <a:t>			......</a:t>
            </a:r>
          </a:p>
          <a:p>
            <a:pPr marL="342900" indent="-342900">
              <a:spcBef>
                <a:spcPct val="20000"/>
              </a:spcBef>
              <a:buSzPct val="75000"/>
              <a:defRPr/>
            </a:pPr>
            <a:r>
              <a:rPr lang="en-GB" sz="2000" dirty="0">
                <a:latin typeface="+mn-lt"/>
              </a:rPr>
              <a:t>Goals</a:t>
            </a:r>
          </a:p>
          <a:p>
            <a:pPr marL="342900" indent="-342900">
              <a:spcBef>
                <a:spcPct val="20000"/>
              </a:spcBef>
              <a:buSzPct val="75000"/>
              <a:defRPr/>
            </a:pPr>
            <a:r>
              <a:rPr lang="en-GB" sz="2000" dirty="0">
                <a:latin typeface="+mn-lt"/>
              </a:rPr>
              <a:t>Problems</a:t>
            </a:r>
          </a:p>
        </p:txBody>
      </p:sp>
      <p:pic>
        <p:nvPicPr>
          <p:cNvPr id="18439" name="Picture 7" descr="DUES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50" y="500063"/>
            <a:ext cx="2960688" cy="216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erp-old-2D-pres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5446670" y="3143248"/>
            <a:ext cx="3554485" cy="2771772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owerPoint-Heade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3686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42875" y="228600"/>
            <a:ext cx="3286117" cy="533400"/>
          </a:xfrm>
        </p:spPr>
        <p:txBody>
          <a:bodyPr/>
          <a:lstStyle/>
          <a:p>
            <a:pPr algn="l"/>
            <a:r>
              <a:rPr lang="de-DE" altLang="zh-CN" dirty="0" smtClean="0">
                <a:solidFill>
                  <a:srgbClr val="0000CC"/>
                </a:solidFill>
                <a:ea typeface="宋体" pitchFamily="2" charset="-122"/>
              </a:rPr>
              <a:t> </a:t>
            </a:r>
            <a:r>
              <a:rPr lang="de-DE" altLang="zh-CN" sz="2400" dirty="0" err="1" smtClean="0">
                <a:solidFill>
                  <a:srgbClr val="0000CC"/>
                </a:solidFill>
                <a:ea typeface="宋体" pitchFamily="2" charset="-122"/>
              </a:rPr>
              <a:t>Vortex</a:t>
            </a:r>
            <a:r>
              <a:rPr lang="de-DE" altLang="zh-CN" sz="2400" dirty="0" smtClean="0">
                <a:solidFill>
                  <a:srgbClr val="0000CC"/>
                </a:solidFill>
                <a:ea typeface="宋体" pitchFamily="2" charset="-122"/>
              </a:rPr>
              <a:t> Flow Meter</a:t>
            </a:r>
            <a:endParaRPr lang="en-US" altLang="zh-CN" sz="2400" dirty="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609600" y="1052513"/>
            <a:ext cx="5762625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3687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1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2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3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4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5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6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pic>
        <p:nvPicPr>
          <p:cNvPr id="13" name="Perp-neu-3D-Kombi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776413" y="1028718"/>
            <a:ext cx="5591175" cy="497205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3686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42875" y="228600"/>
            <a:ext cx="3286117" cy="533400"/>
          </a:xfrm>
        </p:spPr>
        <p:txBody>
          <a:bodyPr/>
          <a:lstStyle/>
          <a:p>
            <a:pPr algn="l"/>
            <a:r>
              <a:rPr lang="de-DE" altLang="zh-CN" dirty="0" smtClean="0">
                <a:solidFill>
                  <a:srgbClr val="0000CC"/>
                </a:solidFill>
                <a:ea typeface="宋体" pitchFamily="2" charset="-122"/>
              </a:rPr>
              <a:t> </a:t>
            </a:r>
            <a:r>
              <a:rPr lang="de-DE" altLang="zh-CN" sz="2400" dirty="0" err="1" smtClean="0">
                <a:solidFill>
                  <a:srgbClr val="0000CC"/>
                </a:solidFill>
                <a:ea typeface="宋体" pitchFamily="2" charset="-122"/>
              </a:rPr>
              <a:t>Vortex</a:t>
            </a:r>
            <a:r>
              <a:rPr lang="de-DE" altLang="zh-CN" sz="2400" dirty="0" smtClean="0">
                <a:solidFill>
                  <a:srgbClr val="0000CC"/>
                </a:solidFill>
                <a:ea typeface="宋体" pitchFamily="2" charset="-122"/>
              </a:rPr>
              <a:t> Flow Meter</a:t>
            </a:r>
            <a:endParaRPr lang="en-US" altLang="zh-CN" sz="2400" dirty="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609600" y="1409703"/>
            <a:ext cx="8248680" cy="4519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7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000" dirty="0" smtClean="0">
                <a:latin typeface="+mn-lt"/>
              </a:rPr>
              <a:t>- Secondary and tertiary vortices, exp. – num., (</a:t>
            </a:r>
            <a:r>
              <a:rPr lang="en-GB" sz="2000" dirty="0" err="1" smtClean="0">
                <a:latin typeface="+mn-lt"/>
              </a:rPr>
              <a:t>Uni</a:t>
            </a:r>
            <a:r>
              <a:rPr lang="en-GB" sz="2000" dirty="0" smtClean="0">
                <a:latin typeface="+mn-lt"/>
              </a:rPr>
              <a:t>-Essen)</a:t>
            </a:r>
          </a:p>
          <a:p>
            <a:pPr>
              <a:buClr>
                <a:srgbClr val="000000"/>
              </a:buClr>
              <a:buSzPct val="7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000" dirty="0" smtClean="0">
                <a:latin typeface="+mn-lt"/>
              </a:rPr>
              <a:t>- Pulsating flow, exp. – num., (</a:t>
            </a:r>
            <a:r>
              <a:rPr lang="en-GB" sz="2000" dirty="0" err="1" smtClean="0">
                <a:latin typeface="+mn-lt"/>
              </a:rPr>
              <a:t>Krohne</a:t>
            </a:r>
            <a:r>
              <a:rPr lang="en-GB" sz="2000" dirty="0" smtClean="0">
                <a:latin typeface="+mn-lt"/>
              </a:rPr>
              <a:t>)</a:t>
            </a:r>
          </a:p>
          <a:p>
            <a:pPr>
              <a:buClr>
                <a:srgbClr val="000000"/>
              </a:buClr>
              <a:buSzPct val="7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000" dirty="0" smtClean="0">
                <a:latin typeface="+mn-lt"/>
              </a:rPr>
              <a:t>- Influence of upstream disturbances (bends), exp.- num. (</a:t>
            </a:r>
            <a:r>
              <a:rPr lang="en-GB" sz="2000" dirty="0" err="1" smtClean="0">
                <a:latin typeface="+mn-lt"/>
              </a:rPr>
              <a:t>Krohne</a:t>
            </a:r>
            <a:r>
              <a:rPr lang="en-GB" sz="2000" dirty="0" smtClean="0">
                <a:latin typeface="+mn-lt"/>
              </a:rPr>
              <a:t>)</a:t>
            </a:r>
          </a:p>
          <a:p>
            <a:pPr>
              <a:buClr>
                <a:srgbClr val="000000"/>
              </a:buClr>
              <a:buSzPct val="7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000" dirty="0" smtClean="0">
                <a:latin typeface="+mn-lt"/>
              </a:rPr>
              <a:t>- Installation effects, bluff body and sensor, exp. – num., (ABB, 	</a:t>
            </a:r>
            <a:r>
              <a:rPr lang="en-GB" sz="2000" dirty="0" err="1" smtClean="0">
                <a:latin typeface="+mn-lt"/>
              </a:rPr>
              <a:t>Flowtec</a:t>
            </a:r>
            <a:r>
              <a:rPr lang="en-GB" sz="2000" dirty="0" smtClean="0">
                <a:latin typeface="+mn-lt"/>
              </a:rPr>
              <a:t>, </a:t>
            </a:r>
            <a:r>
              <a:rPr lang="en-GB" sz="2000" dirty="0" err="1" smtClean="0">
                <a:latin typeface="+mn-lt"/>
              </a:rPr>
              <a:t>Krohne</a:t>
            </a:r>
            <a:r>
              <a:rPr lang="en-GB" sz="2000" dirty="0" smtClean="0">
                <a:latin typeface="+mn-lt"/>
              </a:rPr>
              <a:t>)</a:t>
            </a:r>
          </a:p>
          <a:p>
            <a:pPr>
              <a:buClr>
                <a:srgbClr val="000000"/>
              </a:buClr>
              <a:buSzPct val="7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000" dirty="0" smtClean="0">
                <a:latin typeface="+mn-lt"/>
              </a:rPr>
              <a:t>- Effects of long time wear, exp. – num., (ABB, </a:t>
            </a:r>
            <a:r>
              <a:rPr lang="en-GB" sz="2000" dirty="0" err="1" smtClean="0">
                <a:latin typeface="+mn-lt"/>
              </a:rPr>
              <a:t>Flowtec</a:t>
            </a:r>
            <a:r>
              <a:rPr lang="en-GB" sz="2000" dirty="0" smtClean="0">
                <a:latin typeface="+mn-lt"/>
              </a:rPr>
              <a:t>)</a:t>
            </a:r>
          </a:p>
          <a:p>
            <a:pPr>
              <a:buClr>
                <a:srgbClr val="000000"/>
              </a:buClr>
              <a:buSzPct val="7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000" dirty="0" smtClean="0">
                <a:latin typeface="+mn-lt"/>
              </a:rPr>
              <a:t>- Optimization of geometry, exp. – num., (</a:t>
            </a:r>
            <a:r>
              <a:rPr lang="en-GB" sz="2000" dirty="0" err="1" smtClean="0">
                <a:latin typeface="+mn-lt"/>
              </a:rPr>
              <a:t>Krohne</a:t>
            </a:r>
            <a:r>
              <a:rPr lang="en-GB" sz="2000" dirty="0" smtClean="0">
                <a:latin typeface="+mn-lt"/>
              </a:rPr>
              <a:t>)</a:t>
            </a:r>
          </a:p>
          <a:p>
            <a:pPr>
              <a:buClr>
                <a:srgbClr val="000000"/>
              </a:buClr>
              <a:buSzPct val="7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000" dirty="0" smtClean="0">
                <a:latin typeface="+mn-lt"/>
              </a:rPr>
              <a:t>- Investigation of geometric flexibility (diffuser, nozzle, conical 	adaptor), (</a:t>
            </a:r>
            <a:r>
              <a:rPr lang="en-GB" sz="2000" dirty="0" err="1" smtClean="0">
                <a:latin typeface="+mn-lt"/>
              </a:rPr>
              <a:t>Krohne</a:t>
            </a:r>
            <a:r>
              <a:rPr lang="en-GB" sz="2000" dirty="0" smtClean="0">
                <a:latin typeface="+mn-lt"/>
              </a:rPr>
              <a:t>)</a:t>
            </a:r>
          </a:p>
          <a:p>
            <a:pPr>
              <a:buClr>
                <a:srgbClr val="000000"/>
              </a:buClr>
              <a:buSzPct val="7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000" dirty="0" smtClean="0">
                <a:latin typeface="+mn-lt"/>
              </a:rPr>
              <a:t>- Alternative bluff bodies (screws, rippled bodies) </a:t>
            </a:r>
          </a:p>
          <a:p>
            <a:pPr>
              <a:buClr>
                <a:srgbClr val="000000"/>
              </a:buClr>
              <a:buSzPct val="7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000" dirty="0" smtClean="0">
                <a:latin typeface="+mn-lt"/>
              </a:rPr>
              <a:t>- Upstream valves (butterfly, ball)</a:t>
            </a:r>
          </a:p>
          <a:p>
            <a:pPr>
              <a:buClr>
                <a:srgbClr val="000000"/>
              </a:buClr>
              <a:buSzPct val="75000"/>
              <a:buFontTx/>
              <a:buChar char="-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GB" sz="2000" dirty="0" smtClean="0">
              <a:latin typeface="+mn-lt"/>
            </a:endParaRPr>
          </a:p>
          <a:p>
            <a:pPr>
              <a:buClr>
                <a:srgbClr val="000000"/>
              </a:buClr>
              <a:buSzPct val="7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000" dirty="0" smtClean="0">
                <a:latin typeface="+mn-lt"/>
              </a:rPr>
              <a:t>Simulations with ACHIEVE, Fluent, </a:t>
            </a:r>
            <a:r>
              <a:rPr lang="en-GB" sz="2000" dirty="0" err="1" smtClean="0">
                <a:latin typeface="+mn-lt"/>
              </a:rPr>
              <a:t>adapco</a:t>
            </a:r>
            <a:r>
              <a:rPr lang="en-GB" sz="2000" dirty="0" smtClean="0">
                <a:latin typeface="+mn-lt"/>
              </a:rPr>
              <a:t> Star-CCM+</a:t>
            </a:r>
            <a:endParaRPr lang="en-GB" sz="2000" dirty="0">
              <a:latin typeface="+mn-lt"/>
            </a:endParaRPr>
          </a:p>
        </p:txBody>
      </p:sp>
      <p:sp>
        <p:nvSpPr>
          <p:cNvPr id="3687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1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2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3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4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5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6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3686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42875" y="228600"/>
            <a:ext cx="3286117" cy="533400"/>
          </a:xfrm>
        </p:spPr>
        <p:txBody>
          <a:bodyPr/>
          <a:lstStyle/>
          <a:p>
            <a:pPr algn="l"/>
            <a:r>
              <a:rPr lang="de-DE" altLang="zh-CN" dirty="0" smtClean="0">
                <a:solidFill>
                  <a:srgbClr val="0000CC"/>
                </a:solidFill>
                <a:ea typeface="宋体" pitchFamily="2" charset="-122"/>
              </a:rPr>
              <a:t> </a:t>
            </a:r>
            <a:r>
              <a:rPr lang="de-DE" altLang="zh-CN" sz="2400" dirty="0" err="1" smtClean="0">
                <a:solidFill>
                  <a:srgbClr val="0000CC"/>
                </a:solidFill>
                <a:ea typeface="宋体" pitchFamily="2" charset="-122"/>
              </a:rPr>
              <a:t>Vortex</a:t>
            </a:r>
            <a:r>
              <a:rPr lang="de-DE" altLang="zh-CN" sz="2400" dirty="0" smtClean="0">
                <a:solidFill>
                  <a:srgbClr val="0000CC"/>
                </a:solidFill>
                <a:ea typeface="宋体" pitchFamily="2" charset="-122"/>
              </a:rPr>
              <a:t> Flow Meter</a:t>
            </a:r>
            <a:endParaRPr lang="en-US" altLang="zh-CN" sz="2400" dirty="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609600" y="1052513"/>
            <a:ext cx="5762625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3687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1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2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3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4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5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6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pic>
        <p:nvPicPr>
          <p:cNvPr id="91138" name="Picture 2" descr="C:\Dokumente und Einstellungen\erni\Eigene Dateien\Presentations\IMEKO_09\Krohne-Pierre\Folie-Num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857232"/>
            <a:ext cx="3319483" cy="2489610"/>
          </a:xfrm>
          <a:prstGeom prst="rect">
            <a:avLst/>
          </a:prstGeom>
          <a:noFill/>
        </p:spPr>
      </p:pic>
      <p:pic>
        <p:nvPicPr>
          <p:cNvPr id="14" name="Grafik 13" descr="bauform_socke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27594" y="428604"/>
            <a:ext cx="3602124" cy="1643074"/>
          </a:xfrm>
          <a:prstGeom prst="rect">
            <a:avLst/>
          </a:prstGeom>
        </p:spPr>
      </p:pic>
      <p:pic>
        <p:nvPicPr>
          <p:cNvPr id="15" name="Grafik 14" descr="bauform_tasch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57818" y="2214554"/>
            <a:ext cx="3593067" cy="1630467"/>
          </a:xfrm>
          <a:prstGeom prst="rect">
            <a:avLst/>
          </a:prstGeom>
        </p:spPr>
      </p:pic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8136" y="4070396"/>
            <a:ext cx="7048508" cy="22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3686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42875" y="228600"/>
            <a:ext cx="3286117" cy="533400"/>
          </a:xfrm>
        </p:spPr>
        <p:txBody>
          <a:bodyPr/>
          <a:lstStyle/>
          <a:p>
            <a:pPr algn="l"/>
            <a:r>
              <a:rPr lang="de-DE" altLang="zh-CN" dirty="0" smtClean="0">
                <a:solidFill>
                  <a:srgbClr val="0000CC"/>
                </a:solidFill>
                <a:ea typeface="宋体" pitchFamily="2" charset="-122"/>
              </a:rPr>
              <a:t> </a:t>
            </a:r>
            <a:r>
              <a:rPr lang="de-DE" altLang="zh-CN" sz="2400" dirty="0" err="1" smtClean="0">
                <a:solidFill>
                  <a:srgbClr val="0000CC"/>
                </a:solidFill>
                <a:ea typeface="宋体" pitchFamily="2" charset="-122"/>
              </a:rPr>
              <a:t>Vortex</a:t>
            </a:r>
            <a:r>
              <a:rPr lang="de-DE" altLang="zh-CN" sz="2400" dirty="0" smtClean="0">
                <a:solidFill>
                  <a:srgbClr val="0000CC"/>
                </a:solidFill>
                <a:ea typeface="宋体" pitchFamily="2" charset="-122"/>
              </a:rPr>
              <a:t> Flow Meter</a:t>
            </a:r>
            <a:endParaRPr lang="en-US" altLang="zh-CN" sz="2400" dirty="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609600" y="1052513"/>
            <a:ext cx="5762625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3687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1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2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3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4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5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6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pic>
        <p:nvPicPr>
          <p:cNvPr id="13" name="Grafik 12" descr="BAG-X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6510" y="1214422"/>
            <a:ext cx="2200912" cy="2153817"/>
          </a:xfrm>
          <a:prstGeom prst="rect">
            <a:avLst/>
          </a:prstGeom>
        </p:spPr>
      </p:pic>
      <p:pic>
        <p:nvPicPr>
          <p:cNvPr id="14" name="Grafik 13" descr="BAG_STREAM_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5358" y="500042"/>
            <a:ext cx="4281484" cy="2643945"/>
          </a:xfrm>
          <a:prstGeom prst="rect">
            <a:avLst/>
          </a:prstGeom>
        </p:spPr>
      </p:pic>
      <p:pic>
        <p:nvPicPr>
          <p:cNvPr id="15" name="Grafik 14" descr="BAG_STREAM_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14713" y="3286124"/>
            <a:ext cx="5672129" cy="301258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3686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42875" y="228600"/>
            <a:ext cx="3286117" cy="533400"/>
          </a:xfrm>
        </p:spPr>
        <p:txBody>
          <a:bodyPr/>
          <a:lstStyle/>
          <a:p>
            <a:pPr algn="l"/>
            <a:r>
              <a:rPr lang="de-DE" altLang="zh-CN" dirty="0" smtClean="0">
                <a:solidFill>
                  <a:srgbClr val="0000CC"/>
                </a:solidFill>
                <a:ea typeface="宋体" pitchFamily="2" charset="-122"/>
              </a:rPr>
              <a:t> </a:t>
            </a:r>
            <a:r>
              <a:rPr lang="de-DE" altLang="zh-CN" sz="2400" dirty="0" err="1" smtClean="0">
                <a:solidFill>
                  <a:srgbClr val="0000CC"/>
                </a:solidFill>
                <a:ea typeface="宋体" pitchFamily="2" charset="-122"/>
              </a:rPr>
              <a:t>Vortex</a:t>
            </a:r>
            <a:r>
              <a:rPr lang="de-DE" altLang="zh-CN" sz="2400" dirty="0" smtClean="0">
                <a:solidFill>
                  <a:srgbClr val="0000CC"/>
                </a:solidFill>
                <a:ea typeface="宋体" pitchFamily="2" charset="-122"/>
              </a:rPr>
              <a:t> Flow Meter</a:t>
            </a:r>
            <a:endParaRPr lang="en-US" altLang="zh-CN" sz="2400" dirty="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609600" y="1052513"/>
            <a:ext cx="5762625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3687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1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2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3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4" name="Rectangl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5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6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1428736"/>
            <a:ext cx="8072494" cy="4608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WordArt 4">
            <a:hlinkClick r:id="rId6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643834" y="357166"/>
            <a:ext cx="930275" cy="87471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de-DE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hlinkClick r:id="rId4" action="ppaction://hlinksldjump"/>
              </a:rPr>
              <a:t>Back</a:t>
            </a:r>
            <a:endParaRPr lang="de-DE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4403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" y="228600"/>
            <a:ext cx="3428992" cy="533400"/>
          </a:xfrm>
        </p:spPr>
        <p:txBody>
          <a:bodyPr/>
          <a:lstStyle/>
          <a:p>
            <a:pPr algn="l"/>
            <a:r>
              <a:rPr lang="de-DE" altLang="zh-CN" dirty="0" smtClean="0">
                <a:solidFill>
                  <a:srgbClr val="0000CC"/>
                </a:solidFill>
                <a:ea typeface="宋体" pitchFamily="2" charset="-122"/>
              </a:rPr>
              <a:t> Turbine Flow Meter</a:t>
            </a:r>
            <a:endParaRPr lang="en-US" altLang="zh-CN" dirty="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44037" name="Rectangle 6"/>
          <p:cNvSpPr>
            <a:spLocks noChangeArrowheads="1"/>
          </p:cNvSpPr>
          <p:nvPr/>
        </p:nvSpPr>
        <p:spPr bwMode="auto">
          <a:xfrm>
            <a:off x="681038" y="1125538"/>
            <a:ext cx="75628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44038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39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1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2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3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pic>
        <p:nvPicPr>
          <p:cNvPr id="16" name="Picture 8" descr="accu_fot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0968" y="428604"/>
            <a:ext cx="3535874" cy="3446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0" descr="TRZ_2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06" y="4000504"/>
            <a:ext cx="6468868" cy="2002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PowerPoint-Heade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4403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" y="228600"/>
            <a:ext cx="3428992" cy="533400"/>
          </a:xfrm>
        </p:spPr>
        <p:txBody>
          <a:bodyPr/>
          <a:lstStyle/>
          <a:p>
            <a:pPr algn="l"/>
            <a:r>
              <a:rPr lang="de-DE" altLang="zh-CN" dirty="0" smtClean="0">
                <a:solidFill>
                  <a:srgbClr val="0000CC"/>
                </a:solidFill>
                <a:ea typeface="宋体" pitchFamily="2" charset="-122"/>
              </a:rPr>
              <a:t> Turbine Flow Meter</a:t>
            </a:r>
            <a:endParaRPr lang="en-US" altLang="zh-CN" dirty="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44037" name="Rectangle 6"/>
          <p:cNvSpPr>
            <a:spLocks noChangeArrowheads="1"/>
          </p:cNvSpPr>
          <p:nvPr/>
        </p:nvSpPr>
        <p:spPr bwMode="auto">
          <a:xfrm>
            <a:off x="681038" y="1125538"/>
            <a:ext cx="75628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44038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39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1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2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3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pic>
        <p:nvPicPr>
          <p:cNvPr id="15" name="TRZ-Amco-2D-den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852613" y="1009650"/>
            <a:ext cx="5438775" cy="48387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4403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" y="228600"/>
            <a:ext cx="3428992" cy="533400"/>
          </a:xfrm>
        </p:spPr>
        <p:txBody>
          <a:bodyPr/>
          <a:lstStyle/>
          <a:p>
            <a:pPr algn="l"/>
            <a:r>
              <a:rPr lang="de-DE" altLang="zh-CN" dirty="0" smtClean="0">
                <a:solidFill>
                  <a:srgbClr val="0000CC"/>
                </a:solidFill>
                <a:ea typeface="宋体" pitchFamily="2" charset="-122"/>
              </a:rPr>
              <a:t> Turbine Flow Meter</a:t>
            </a:r>
            <a:endParaRPr lang="en-US" altLang="zh-CN" dirty="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44037" name="Rectangle 6"/>
          <p:cNvSpPr>
            <a:spLocks noChangeArrowheads="1"/>
          </p:cNvSpPr>
          <p:nvPr/>
        </p:nvSpPr>
        <p:spPr bwMode="auto">
          <a:xfrm>
            <a:off x="681038" y="1125538"/>
            <a:ext cx="75628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44038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39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1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2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3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sp>
        <p:nvSpPr>
          <p:cNvPr id="13" name="Rechteck 12"/>
          <p:cNvSpPr/>
          <p:nvPr/>
        </p:nvSpPr>
        <p:spPr>
          <a:xfrm>
            <a:off x="642910" y="1588835"/>
            <a:ext cx="80010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latin typeface="+mn-lt"/>
              </a:rPr>
              <a:t>- Flow field analysis (</a:t>
            </a:r>
            <a:r>
              <a:rPr lang="en-GB" sz="2000" dirty="0" err="1" smtClean="0">
                <a:latin typeface="+mn-lt"/>
              </a:rPr>
              <a:t>Elster</a:t>
            </a:r>
            <a:r>
              <a:rPr lang="en-GB" sz="2000" dirty="0" smtClean="0">
                <a:latin typeface="+mn-lt"/>
              </a:rPr>
              <a:t>)</a:t>
            </a:r>
          </a:p>
          <a:p>
            <a:r>
              <a:rPr lang="en-GB" sz="2000" dirty="0" smtClean="0">
                <a:latin typeface="+mn-lt"/>
              </a:rPr>
              <a:t>- Q-min-effects, determination of rotational speed (</a:t>
            </a:r>
            <a:r>
              <a:rPr lang="en-GB" sz="2000" dirty="0" err="1" smtClean="0">
                <a:latin typeface="+mn-lt"/>
              </a:rPr>
              <a:t>Elster</a:t>
            </a:r>
            <a:r>
              <a:rPr lang="en-GB" sz="2000" dirty="0" smtClean="0">
                <a:latin typeface="+mn-lt"/>
              </a:rPr>
              <a:t>)</a:t>
            </a:r>
          </a:p>
          <a:p>
            <a:r>
              <a:rPr lang="en-GB" sz="2000" dirty="0" smtClean="0">
                <a:latin typeface="+mn-lt"/>
              </a:rPr>
              <a:t>- Optimization of stator (flow </a:t>
            </a:r>
            <a:r>
              <a:rPr lang="en-GB" sz="2000" dirty="0" err="1" smtClean="0">
                <a:latin typeface="+mn-lt"/>
              </a:rPr>
              <a:t>straightener</a:t>
            </a:r>
            <a:r>
              <a:rPr lang="en-GB" sz="2000" dirty="0" smtClean="0">
                <a:latin typeface="+mn-lt"/>
              </a:rPr>
              <a:t>) (</a:t>
            </a:r>
            <a:r>
              <a:rPr lang="en-GB" sz="2000" dirty="0" err="1" smtClean="0">
                <a:latin typeface="+mn-lt"/>
              </a:rPr>
              <a:t>Elster</a:t>
            </a:r>
            <a:r>
              <a:rPr lang="en-GB" sz="2000" dirty="0" smtClean="0">
                <a:latin typeface="+mn-lt"/>
              </a:rPr>
              <a:t>)</a:t>
            </a:r>
          </a:p>
          <a:p>
            <a:r>
              <a:rPr lang="en-GB" sz="2000" dirty="0" smtClean="0">
                <a:latin typeface="+mn-lt"/>
              </a:rPr>
              <a:t>- Development of two-stage </a:t>
            </a:r>
            <a:r>
              <a:rPr lang="en-GB" sz="2000" dirty="0" err="1" smtClean="0">
                <a:latin typeface="+mn-lt"/>
              </a:rPr>
              <a:t>straightener</a:t>
            </a:r>
            <a:r>
              <a:rPr lang="en-GB" sz="2000" dirty="0" smtClean="0">
                <a:latin typeface="+mn-lt"/>
              </a:rPr>
              <a:t> (</a:t>
            </a:r>
            <a:r>
              <a:rPr lang="en-GB" sz="2000" dirty="0" err="1" smtClean="0">
                <a:latin typeface="+mn-lt"/>
              </a:rPr>
              <a:t>VemmTech</a:t>
            </a:r>
            <a:r>
              <a:rPr lang="en-GB" sz="2000" dirty="0" smtClean="0">
                <a:latin typeface="+mn-lt"/>
              </a:rPr>
              <a:t>)</a:t>
            </a:r>
          </a:p>
          <a:p>
            <a:r>
              <a:rPr lang="en-GB" sz="2000" dirty="0" smtClean="0">
                <a:latin typeface="+mn-lt"/>
              </a:rPr>
              <a:t>- 3-D upstream disturbances, full 360-deg. simulation (RMG)</a:t>
            </a:r>
          </a:p>
          <a:p>
            <a:r>
              <a:rPr lang="en-GB" sz="2000" dirty="0" smtClean="0">
                <a:latin typeface="+mn-lt"/>
              </a:rPr>
              <a:t>- Investigation of laminar-turbulent transitional effects</a:t>
            </a:r>
          </a:p>
          <a:p>
            <a:endParaRPr lang="en-GB" sz="2000" dirty="0" smtClean="0">
              <a:latin typeface="+mn-lt"/>
            </a:endParaRPr>
          </a:p>
          <a:p>
            <a:r>
              <a:rPr lang="en-GB" sz="2000" dirty="0" smtClean="0">
                <a:latin typeface="+mn-lt"/>
              </a:rPr>
              <a:t>Simulations with ACHIEVE, Fluent, </a:t>
            </a:r>
            <a:r>
              <a:rPr lang="en-GB" sz="2000" dirty="0" err="1" smtClean="0">
                <a:latin typeface="+mn-lt"/>
              </a:rPr>
              <a:t>adapco</a:t>
            </a:r>
            <a:r>
              <a:rPr lang="en-GB" sz="2000" dirty="0" smtClean="0">
                <a:latin typeface="+mn-lt"/>
              </a:rPr>
              <a:t> Star-CCM+</a:t>
            </a:r>
            <a:endParaRPr lang="en-GB" sz="2000" dirty="0">
              <a:latin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4403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" y="228600"/>
            <a:ext cx="3428992" cy="533400"/>
          </a:xfrm>
        </p:spPr>
        <p:txBody>
          <a:bodyPr/>
          <a:lstStyle/>
          <a:p>
            <a:pPr algn="l"/>
            <a:r>
              <a:rPr lang="de-DE" altLang="zh-CN" dirty="0" smtClean="0">
                <a:solidFill>
                  <a:srgbClr val="0000CC"/>
                </a:solidFill>
                <a:ea typeface="宋体" pitchFamily="2" charset="-122"/>
              </a:rPr>
              <a:t> Turbine Flow Meter</a:t>
            </a:r>
            <a:endParaRPr lang="en-US" altLang="zh-CN" dirty="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44037" name="Rectangle 6"/>
          <p:cNvSpPr>
            <a:spLocks noChangeArrowheads="1"/>
          </p:cNvSpPr>
          <p:nvPr/>
        </p:nvSpPr>
        <p:spPr bwMode="auto">
          <a:xfrm>
            <a:off x="681038" y="1125538"/>
            <a:ext cx="75628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44038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39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1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2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3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pic>
        <p:nvPicPr>
          <p:cNvPr id="13" name="Picture 5" descr="NETZ_NA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06" y="1142984"/>
            <a:ext cx="4259843" cy="396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rot1_x-ebenen_1_d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65596" y="3071810"/>
            <a:ext cx="5206998" cy="2868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PowerPoint-Heade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4403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" y="228600"/>
            <a:ext cx="3428992" cy="533400"/>
          </a:xfrm>
        </p:spPr>
        <p:txBody>
          <a:bodyPr/>
          <a:lstStyle/>
          <a:p>
            <a:pPr algn="l"/>
            <a:r>
              <a:rPr lang="de-DE" altLang="zh-CN" dirty="0" smtClean="0">
                <a:solidFill>
                  <a:srgbClr val="0000CC"/>
                </a:solidFill>
                <a:ea typeface="宋体" pitchFamily="2" charset="-122"/>
              </a:rPr>
              <a:t> Turbine Flow Meter</a:t>
            </a:r>
            <a:endParaRPr lang="en-US" altLang="zh-CN" dirty="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44037" name="Rectangle 6"/>
          <p:cNvSpPr>
            <a:spLocks noChangeArrowheads="1"/>
          </p:cNvSpPr>
          <p:nvPr/>
        </p:nvSpPr>
        <p:spPr bwMode="auto">
          <a:xfrm>
            <a:off x="681038" y="1125538"/>
            <a:ext cx="75628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44038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39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1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2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3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pic>
        <p:nvPicPr>
          <p:cNvPr id="13" name="TRZ-Elster-Qmax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2143108" y="1000108"/>
            <a:ext cx="5286392" cy="491634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30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571500" y="1143000"/>
            <a:ext cx="8066088" cy="47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r>
              <a:rPr lang="de-DE" altLang="de-DE" sz="2000"/>
              <a:t>Main goal: numerical simulation of flow fields in flow metering 		configurations</a:t>
            </a:r>
          </a:p>
          <a:p>
            <a:pPr>
              <a:lnSpc>
                <a:spcPct val="130000"/>
              </a:lnSpc>
            </a:pPr>
            <a:r>
              <a:rPr lang="de-DE" altLang="de-DE" sz="2000"/>
              <a:t>In all cases, scale sufficiently large to give Kn = </a:t>
            </a:r>
            <a:r>
              <a:rPr lang="el-GR" altLang="de-DE" sz="2000">
                <a:cs typeface="Arial" pitchFamily="34" charset="0"/>
              </a:rPr>
              <a:t>λ</a:t>
            </a:r>
            <a:r>
              <a:rPr lang="de-DE" altLang="de-DE" sz="2000">
                <a:cs typeface="Arial" pitchFamily="34" charset="0"/>
              </a:rPr>
              <a:t>/L </a:t>
            </a:r>
            <a:r>
              <a:rPr lang="de-DE" altLang="de-DE" sz="2000"/>
              <a:t>&lt; 0.01</a:t>
            </a:r>
          </a:p>
          <a:p>
            <a:pPr>
              <a:lnSpc>
                <a:spcPct val="130000"/>
              </a:lnSpc>
              <a:buFont typeface="Wingdings" pitchFamily="2" charset="2"/>
              <a:buNone/>
            </a:pPr>
            <a:r>
              <a:rPr lang="de-DE" altLang="de-DE" sz="2000"/>
              <a:t>	with </a:t>
            </a:r>
            <a:r>
              <a:rPr lang="el-GR" altLang="de-DE" sz="2000">
                <a:cs typeface="Arial" pitchFamily="34" charset="0"/>
              </a:rPr>
              <a:t>λ</a:t>
            </a:r>
            <a:r>
              <a:rPr lang="de-DE" altLang="de-DE" sz="2000">
                <a:cs typeface="Arial" pitchFamily="34" charset="0"/>
              </a:rPr>
              <a:t> </a:t>
            </a:r>
            <a:r>
              <a:rPr lang="de-DE" altLang="de-DE" sz="2000">
                <a:cs typeface="Arial" pitchFamily="34" charset="0"/>
                <a:sym typeface="SymbolPS" pitchFamily="18" charset="2"/>
              </a:rPr>
              <a:t> 10</a:t>
            </a:r>
            <a:r>
              <a:rPr lang="de-DE" altLang="de-DE" sz="2000" baseline="30000">
                <a:cs typeface="Arial" pitchFamily="34" charset="0"/>
                <a:sym typeface="SymbolPS" pitchFamily="18" charset="2"/>
              </a:rPr>
              <a:t>-8</a:t>
            </a:r>
            <a:r>
              <a:rPr lang="de-DE" altLang="de-DE" sz="2000">
                <a:cs typeface="Arial" pitchFamily="34" charset="0"/>
                <a:sym typeface="SymbolPS" pitchFamily="18" charset="2"/>
              </a:rPr>
              <a:t> – 10</a:t>
            </a:r>
            <a:r>
              <a:rPr lang="de-DE" altLang="de-DE" sz="2000" baseline="30000">
                <a:cs typeface="Arial" pitchFamily="34" charset="0"/>
                <a:sym typeface="SymbolPS" pitchFamily="18" charset="2"/>
              </a:rPr>
              <a:t>-9</a:t>
            </a:r>
            <a:r>
              <a:rPr lang="de-DE" altLang="de-DE" sz="2000">
                <a:cs typeface="Arial" pitchFamily="34" charset="0"/>
                <a:sym typeface="SymbolPS" pitchFamily="18" charset="2"/>
              </a:rPr>
              <a:t> m =&gt; </a:t>
            </a:r>
            <a:r>
              <a:rPr lang="de-DE" altLang="de-DE" sz="2000">
                <a:solidFill>
                  <a:srgbClr val="FF0000"/>
                </a:solidFill>
                <a:cs typeface="Arial" pitchFamily="34" charset="0"/>
                <a:sym typeface="SymbolPS" pitchFamily="18" charset="2"/>
              </a:rPr>
              <a:t>continuum</a:t>
            </a:r>
          </a:p>
          <a:p>
            <a:pPr>
              <a:lnSpc>
                <a:spcPct val="130000"/>
              </a:lnSpc>
              <a:buFont typeface="Wingdings" pitchFamily="2" charset="2"/>
              <a:buNone/>
            </a:pPr>
            <a:r>
              <a:rPr lang="de-DE" altLang="de-DE" sz="2000"/>
              <a:t>Notice: 	Kn </a:t>
            </a:r>
            <a:r>
              <a:rPr lang="de-DE" altLang="de-DE" sz="2000">
                <a:sym typeface="SymbolPS" pitchFamily="18" charset="2"/>
              </a:rPr>
              <a:t> M/Re  </a:t>
            </a:r>
          </a:p>
          <a:p>
            <a:pPr>
              <a:lnSpc>
                <a:spcPct val="130000"/>
              </a:lnSpc>
              <a:buFont typeface="Wingdings" pitchFamily="2" charset="2"/>
              <a:buNone/>
            </a:pPr>
            <a:r>
              <a:rPr lang="de-DE" altLang="de-DE" sz="2000">
                <a:sym typeface="SymbolPS" pitchFamily="18" charset="2"/>
              </a:rPr>
              <a:t>	a) flows with M/Re &gt; 1 called rarefied</a:t>
            </a:r>
          </a:p>
          <a:p>
            <a:pPr>
              <a:lnSpc>
                <a:spcPct val="130000"/>
              </a:lnSpc>
              <a:buFont typeface="Wingdings" pitchFamily="2" charset="2"/>
              <a:buNone/>
            </a:pPr>
            <a:r>
              <a:rPr lang="de-DE" altLang="de-DE" sz="2000">
                <a:sym typeface="SymbolPS" pitchFamily="18" charset="2"/>
              </a:rPr>
              <a:t>	b) incompressible gas (M0) can not be rarefied</a:t>
            </a:r>
          </a:p>
          <a:p>
            <a:pPr>
              <a:lnSpc>
                <a:spcPct val="130000"/>
              </a:lnSpc>
              <a:buFont typeface="Wingdings" pitchFamily="2" charset="2"/>
              <a:buNone/>
            </a:pPr>
            <a:r>
              <a:rPr lang="de-DE" altLang="de-DE" sz="2000">
                <a:sym typeface="SymbolPS" pitchFamily="18" charset="2"/>
              </a:rPr>
              <a:t>	c) small Re flow could mean rarefied fluid</a:t>
            </a:r>
          </a:p>
          <a:p>
            <a:pPr>
              <a:lnSpc>
                <a:spcPct val="130000"/>
              </a:lnSpc>
              <a:buFont typeface="Wingdings" pitchFamily="2" charset="2"/>
              <a:buNone/>
            </a:pPr>
            <a:r>
              <a:rPr lang="de-DE" altLang="de-DE" sz="2000">
                <a:sym typeface="SymbolPS" pitchFamily="18" charset="2"/>
              </a:rPr>
              <a:t>	d) large Re flows are always continuum</a:t>
            </a:r>
            <a:endParaRPr lang="de-DE" altLang="de-DE" sz="2000"/>
          </a:p>
          <a:p>
            <a:pPr>
              <a:lnSpc>
                <a:spcPct val="130000"/>
              </a:lnSpc>
            </a:pPr>
            <a:endParaRPr lang="de-DE" altLang="de-DE" sz="2000"/>
          </a:p>
        </p:txBody>
      </p:sp>
      <p:sp>
        <p:nvSpPr>
          <p:cNvPr id="19460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214313" y="228600"/>
            <a:ext cx="4572000" cy="533400"/>
          </a:xfrm>
        </p:spPr>
        <p:txBody>
          <a:bodyPr/>
          <a:lstStyle/>
          <a:p>
            <a:pPr algn="l"/>
            <a:r>
              <a:rPr lang="de-DE" altLang="zh-CN" sz="2400" smtClean="0">
                <a:solidFill>
                  <a:srgbClr val="0000CC"/>
                </a:solidFill>
                <a:ea typeface="宋体" pitchFamily="2" charset="-122"/>
              </a:rPr>
              <a:t>Basics</a:t>
            </a:r>
            <a:endParaRPr lang="zh-CN" altLang="en-US" sz="240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714375" y="4429125"/>
            <a:ext cx="7162800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PowerPoint-Header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4403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5724525" cy="533400"/>
          </a:xfrm>
        </p:spPr>
        <p:txBody>
          <a:bodyPr/>
          <a:lstStyle/>
          <a:p>
            <a:pPr algn="l"/>
            <a:r>
              <a:rPr lang="en-US" altLang="zh-CN" dirty="0" smtClean="0">
                <a:solidFill>
                  <a:srgbClr val="0000CC"/>
                </a:solidFill>
                <a:ea typeface="宋体" pitchFamily="2" charset="-122"/>
              </a:rPr>
              <a:t>Turbine Flow Meter</a:t>
            </a:r>
          </a:p>
        </p:txBody>
      </p:sp>
      <p:sp>
        <p:nvSpPr>
          <p:cNvPr id="44037" name="Rectangle 6"/>
          <p:cNvSpPr>
            <a:spLocks noChangeArrowheads="1"/>
          </p:cNvSpPr>
          <p:nvPr/>
        </p:nvSpPr>
        <p:spPr bwMode="auto">
          <a:xfrm>
            <a:off x="681038" y="1125538"/>
            <a:ext cx="75628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44038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39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1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2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3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pic>
        <p:nvPicPr>
          <p:cNvPr id="13" name="TRZ-Vemm-LE-det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214282" y="1401590"/>
            <a:ext cx="4714908" cy="4384864"/>
          </a:xfrm>
          <a:prstGeom prst="rect">
            <a:avLst/>
          </a:prstGeom>
        </p:spPr>
      </p:pic>
      <p:pic>
        <p:nvPicPr>
          <p:cNvPr id="14" name="AX_SC000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59699" y="2130435"/>
            <a:ext cx="3470019" cy="3227391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1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4403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5724525" cy="533400"/>
          </a:xfrm>
        </p:spPr>
        <p:txBody>
          <a:bodyPr/>
          <a:lstStyle/>
          <a:p>
            <a:pPr algn="l"/>
            <a:r>
              <a:rPr lang="de-DE" altLang="zh-CN" dirty="0" smtClean="0">
                <a:solidFill>
                  <a:srgbClr val="0000CC"/>
                </a:solidFill>
                <a:ea typeface="宋体" pitchFamily="2" charset="-122"/>
              </a:rPr>
              <a:t>Turbine Flow Meter</a:t>
            </a:r>
            <a:endParaRPr lang="en-US" altLang="zh-CN" dirty="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44037" name="Rectangle 6"/>
          <p:cNvSpPr>
            <a:spLocks noChangeArrowheads="1"/>
          </p:cNvSpPr>
          <p:nvPr/>
        </p:nvSpPr>
        <p:spPr bwMode="auto">
          <a:xfrm>
            <a:off x="681038" y="1125538"/>
            <a:ext cx="75628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44038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39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1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2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3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pic>
        <p:nvPicPr>
          <p:cNvPr id="13" name="Picture 10" descr="ABWEICH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06" y="1142984"/>
            <a:ext cx="5522518" cy="325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STATO0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23014" y="2786058"/>
            <a:ext cx="3549580" cy="3300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WordArt 5">
            <a:hlinkClick r:id="rId6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572396" y="928670"/>
            <a:ext cx="930275" cy="87471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de-DE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hlinkClick r:id="rId7" action="ppaction://hlinksldjump"/>
              </a:rPr>
              <a:t>Back</a:t>
            </a:r>
            <a:endParaRPr lang="de-DE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4403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5724525" cy="533400"/>
          </a:xfrm>
        </p:spPr>
        <p:txBody>
          <a:bodyPr/>
          <a:lstStyle/>
          <a:p>
            <a:pPr algn="l"/>
            <a:r>
              <a:rPr lang="de-DE" altLang="zh-CN" dirty="0" err="1" smtClean="0">
                <a:solidFill>
                  <a:srgbClr val="0000CC"/>
                </a:solidFill>
                <a:ea typeface="宋体" pitchFamily="2" charset="-122"/>
              </a:rPr>
              <a:t>Rotary</a:t>
            </a:r>
            <a:r>
              <a:rPr lang="de-DE" altLang="zh-CN" dirty="0" smtClean="0">
                <a:solidFill>
                  <a:srgbClr val="0000CC"/>
                </a:solidFill>
                <a:ea typeface="宋体" pitchFamily="2" charset="-122"/>
              </a:rPr>
              <a:t> Piston Flow Meter</a:t>
            </a:r>
            <a:endParaRPr lang="en-US" altLang="zh-CN" dirty="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44037" name="Rectangle 6"/>
          <p:cNvSpPr>
            <a:spLocks noChangeArrowheads="1"/>
          </p:cNvSpPr>
          <p:nvPr/>
        </p:nvSpPr>
        <p:spPr bwMode="auto">
          <a:xfrm>
            <a:off x="681038" y="1125538"/>
            <a:ext cx="75628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44038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39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1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2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3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sp>
        <p:nvSpPr>
          <p:cNvPr id="13" name="Rechteck 12"/>
          <p:cNvSpPr/>
          <p:nvPr/>
        </p:nvSpPr>
        <p:spPr>
          <a:xfrm>
            <a:off x="928662" y="1014493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buSzPct val="75000"/>
              <a:buFont typeface="StarBats" pitchFamily="2" charset="2"/>
              <a:buNone/>
            </a:pPr>
            <a:r>
              <a:rPr lang="de-AT" sz="2000" dirty="0" smtClean="0"/>
              <a:t>Motivation</a:t>
            </a:r>
            <a:endParaRPr lang="en-GB" sz="2000" dirty="0" smtClean="0"/>
          </a:p>
          <a:p>
            <a:pPr>
              <a:lnSpc>
                <a:spcPct val="90000"/>
              </a:lnSpc>
              <a:buSzPct val="75000"/>
              <a:buFont typeface="StarBats" pitchFamily="2" charset="2"/>
              <a:buNone/>
            </a:pPr>
            <a:r>
              <a:rPr lang="de-AT" sz="2000" dirty="0" err="1" smtClean="0"/>
              <a:t>Numerical</a:t>
            </a:r>
            <a:r>
              <a:rPr lang="de-AT" sz="2000" dirty="0" smtClean="0"/>
              <a:t> </a:t>
            </a:r>
            <a:r>
              <a:rPr lang="de-AT" sz="2000" dirty="0" err="1" smtClean="0"/>
              <a:t>investigation</a:t>
            </a:r>
            <a:r>
              <a:rPr lang="de-AT" sz="2000" dirty="0" smtClean="0"/>
              <a:t> </a:t>
            </a:r>
            <a:r>
              <a:rPr lang="de-AT" sz="2000" dirty="0" err="1" smtClean="0"/>
              <a:t>of</a:t>
            </a:r>
            <a:r>
              <a:rPr lang="de-AT" sz="2000" dirty="0" smtClean="0"/>
              <a:t> </a:t>
            </a:r>
            <a:r>
              <a:rPr lang="de-AT" sz="2000" dirty="0" err="1" smtClean="0"/>
              <a:t>the</a:t>
            </a:r>
            <a:r>
              <a:rPr lang="de-AT" sz="2000" dirty="0" smtClean="0"/>
              <a:t> </a:t>
            </a:r>
            <a:r>
              <a:rPr lang="de-AT" sz="2000" dirty="0" err="1" smtClean="0"/>
              <a:t>uncertainty</a:t>
            </a:r>
            <a:r>
              <a:rPr lang="de-AT" sz="2000" dirty="0" smtClean="0"/>
              <a:t> &amp;  </a:t>
            </a:r>
            <a:r>
              <a:rPr lang="de-AT" sz="2000" dirty="0" err="1" smtClean="0"/>
              <a:t>deviation</a:t>
            </a:r>
            <a:endParaRPr lang="de-AT" sz="2000" dirty="0" smtClean="0"/>
          </a:p>
          <a:p>
            <a:pPr marL="457200" indent="-457200">
              <a:lnSpc>
                <a:spcPct val="90000"/>
              </a:lnSpc>
              <a:buSzPct val="75000"/>
            </a:pPr>
            <a:r>
              <a:rPr lang="de-AT" sz="2000" dirty="0" smtClean="0"/>
              <a:t>A) 2-D</a:t>
            </a:r>
          </a:p>
          <a:p>
            <a:pPr marL="914400" lvl="1" indent="-457200">
              <a:lnSpc>
                <a:spcPct val="90000"/>
              </a:lnSpc>
              <a:buSzPct val="75000"/>
            </a:pPr>
            <a:r>
              <a:rPr lang="de-AT" sz="2000" dirty="0" smtClean="0"/>
              <a:t>	- </a:t>
            </a:r>
            <a:r>
              <a:rPr lang="de-AT" sz="2000" dirty="0" err="1" smtClean="0"/>
              <a:t>gap</a:t>
            </a:r>
            <a:r>
              <a:rPr lang="de-AT" sz="2000" dirty="0" smtClean="0"/>
              <a:t> </a:t>
            </a:r>
            <a:r>
              <a:rPr lang="de-AT" sz="2000" dirty="0" err="1" smtClean="0"/>
              <a:t>flow</a:t>
            </a:r>
            <a:r>
              <a:rPr lang="de-AT" sz="2000" dirty="0" smtClean="0"/>
              <a:t> </a:t>
            </a:r>
            <a:r>
              <a:rPr lang="de-AT" sz="2000" dirty="0" err="1" smtClean="0"/>
              <a:t>piston-casing</a:t>
            </a:r>
            <a:endParaRPr lang="de-AT" sz="2000" dirty="0" smtClean="0"/>
          </a:p>
          <a:p>
            <a:pPr>
              <a:lnSpc>
                <a:spcPct val="90000"/>
              </a:lnSpc>
              <a:buSzPct val="75000"/>
              <a:buFont typeface="StarBats" pitchFamily="2" charset="2"/>
              <a:buNone/>
            </a:pPr>
            <a:r>
              <a:rPr lang="de-AT" sz="2000" dirty="0"/>
              <a:t>	</a:t>
            </a:r>
            <a:r>
              <a:rPr lang="de-AT" sz="2000" dirty="0" smtClean="0"/>
              <a:t>- </a:t>
            </a:r>
            <a:r>
              <a:rPr lang="de-AT" sz="2000" dirty="0" err="1" smtClean="0"/>
              <a:t>pressure</a:t>
            </a:r>
            <a:r>
              <a:rPr lang="de-AT" sz="2000" dirty="0" smtClean="0"/>
              <a:t> </a:t>
            </a:r>
            <a:r>
              <a:rPr lang="de-AT" sz="2000" dirty="0" err="1" smtClean="0"/>
              <a:t>losses</a:t>
            </a:r>
            <a:endParaRPr lang="de-AT" sz="2000" dirty="0" smtClean="0"/>
          </a:p>
          <a:p>
            <a:pPr>
              <a:lnSpc>
                <a:spcPct val="90000"/>
              </a:lnSpc>
              <a:buSzPct val="75000"/>
              <a:buFont typeface="StarBats" pitchFamily="2" charset="2"/>
              <a:buNone/>
            </a:pPr>
            <a:r>
              <a:rPr lang="de-AT" sz="2000" dirty="0" smtClean="0"/>
              <a:t>	- </a:t>
            </a:r>
            <a:r>
              <a:rPr lang="de-AT" sz="2000" dirty="0" err="1" smtClean="0"/>
              <a:t>geometrical</a:t>
            </a:r>
            <a:r>
              <a:rPr lang="de-AT" sz="2000" dirty="0" smtClean="0"/>
              <a:t> </a:t>
            </a:r>
            <a:r>
              <a:rPr lang="de-AT" sz="2000" dirty="0" err="1" smtClean="0"/>
              <a:t>factors</a:t>
            </a:r>
            <a:endParaRPr lang="de-AT" sz="2000" dirty="0" smtClean="0"/>
          </a:p>
          <a:p>
            <a:pPr>
              <a:lnSpc>
                <a:spcPct val="90000"/>
              </a:lnSpc>
              <a:buSzPct val="75000"/>
              <a:buFont typeface="StarBats" pitchFamily="2" charset="2"/>
              <a:buNone/>
            </a:pPr>
            <a:r>
              <a:rPr lang="de-AT" sz="2000" dirty="0" smtClean="0"/>
              <a:t>	- </a:t>
            </a:r>
            <a:r>
              <a:rPr lang="de-AT" sz="2000" dirty="0" err="1" smtClean="0"/>
              <a:t>unsteady</a:t>
            </a:r>
            <a:r>
              <a:rPr lang="de-AT" sz="2000" dirty="0" smtClean="0"/>
              <a:t> </a:t>
            </a:r>
            <a:r>
              <a:rPr lang="de-AT" sz="2000" dirty="0" err="1" smtClean="0"/>
              <a:t>effects</a:t>
            </a:r>
            <a:endParaRPr lang="en-GB" sz="2000" dirty="0" smtClean="0"/>
          </a:p>
          <a:p>
            <a:pPr>
              <a:lnSpc>
                <a:spcPct val="90000"/>
              </a:lnSpc>
              <a:buSzPct val="75000"/>
              <a:buFont typeface="StarBats" pitchFamily="2" charset="2"/>
              <a:buNone/>
            </a:pPr>
            <a:r>
              <a:rPr lang="de-AT" sz="2000" dirty="0" smtClean="0"/>
              <a:t>B) 3-D</a:t>
            </a:r>
            <a:endParaRPr lang="en-GB" sz="2000" dirty="0" smtClean="0"/>
          </a:p>
          <a:p>
            <a:pPr>
              <a:lnSpc>
                <a:spcPct val="90000"/>
              </a:lnSpc>
              <a:buSzPct val="75000"/>
              <a:buFont typeface="StarBats" pitchFamily="2" charset="2"/>
              <a:buNone/>
            </a:pPr>
            <a:r>
              <a:rPr lang="de-AT" sz="2000" dirty="0" smtClean="0"/>
              <a:t>	- </a:t>
            </a:r>
            <a:r>
              <a:rPr lang="de-AT" sz="2000" dirty="0" err="1" smtClean="0"/>
              <a:t>unsteady</a:t>
            </a:r>
            <a:r>
              <a:rPr lang="de-AT" sz="2000" dirty="0" smtClean="0"/>
              <a:t> </a:t>
            </a:r>
            <a:r>
              <a:rPr lang="de-AT" sz="2000" dirty="0" err="1" smtClean="0"/>
              <a:t>solution</a:t>
            </a:r>
            <a:endParaRPr lang="de-AT" sz="2000" dirty="0" smtClean="0"/>
          </a:p>
          <a:p>
            <a:pPr>
              <a:lnSpc>
                <a:spcPct val="90000"/>
              </a:lnSpc>
              <a:buSzPct val="75000"/>
              <a:buFont typeface="StarBats" pitchFamily="2" charset="2"/>
              <a:buNone/>
            </a:pPr>
            <a:r>
              <a:rPr lang="de-AT" sz="2000" dirty="0" smtClean="0"/>
              <a:t>	- </a:t>
            </a:r>
            <a:r>
              <a:rPr lang="de-AT" sz="2000" dirty="0" err="1" smtClean="0"/>
              <a:t>flow</a:t>
            </a:r>
            <a:r>
              <a:rPr lang="de-AT" sz="2000" dirty="0" smtClean="0"/>
              <a:t> in </a:t>
            </a:r>
            <a:r>
              <a:rPr lang="de-AT" sz="2000" dirty="0" err="1" smtClean="0"/>
              <a:t>ind</a:t>
            </a:r>
            <a:r>
              <a:rPr lang="de-AT" sz="2000" dirty="0" smtClean="0"/>
              <a:t>. </a:t>
            </a:r>
            <a:r>
              <a:rPr lang="de-AT" sz="2000" dirty="0" err="1" smtClean="0"/>
              <a:t>cham</a:t>
            </a:r>
            <a:r>
              <a:rPr lang="de-AT" sz="2000" dirty="0" smtClean="0"/>
              <a:t>.</a:t>
            </a:r>
          </a:p>
          <a:p>
            <a:pPr>
              <a:lnSpc>
                <a:spcPct val="90000"/>
              </a:lnSpc>
              <a:buSzPct val="75000"/>
              <a:buFont typeface="StarBats" pitchFamily="2" charset="2"/>
              <a:buNone/>
            </a:pPr>
            <a:r>
              <a:rPr lang="de-AT" sz="2000" dirty="0" smtClean="0"/>
              <a:t>	- 3-D </a:t>
            </a:r>
            <a:r>
              <a:rPr lang="de-AT" sz="2000" dirty="0" err="1" smtClean="0"/>
              <a:t>effects</a:t>
            </a:r>
            <a:endParaRPr lang="de-AT" sz="2000" dirty="0" smtClean="0"/>
          </a:p>
          <a:p>
            <a:pPr>
              <a:lnSpc>
                <a:spcPct val="90000"/>
              </a:lnSpc>
              <a:buSzPct val="75000"/>
              <a:buFont typeface="StarBats" pitchFamily="2" charset="2"/>
              <a:buNone/>
            </a:pPr>
            <a:r>
              <a:rPr lang="de-AT" sz="2000" dirty="0" smtClean="0"/>
              <a:t>Future Work</a:t>
            </a:r>
            <a:endParaRPr lang="de-DE" sz="2000" dirty="0"/>
          </a:p>
        </p:txBody>
      </p:sp>
      <p:pic>
        <p:nvPicPr>
          <p:cNvPr id="14" name="Picture 6" descr="C:\Documents and Settings\lava\My Documents\My Pictures\dkz_Elster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9605" y="571480"/>
            <a:ext cx="3297237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0" descr="C:\Documents and Settings\lava\My Documents\DKZ-Elster\Scans\DKZ_schema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0405" y="3143248"/>
            <a:ext cx="3076437" cy="2820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4403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5724525" cy="533400"/>
          </a:xfrm>
        </p:spPr>
        <p:txBody>
          <a:bodyPr/>
          <a:lstStyle/>
          <a:p>
            <a:pPr algn="l"/>
            <a:r>
              <a:rPr lang="de-DE" altLang="zh-CN" dirty="0" err="1" smtClean="0">
                <a:solidFill>
                  <a:srgbClr val="0000CC"/>
                </a:solidFill>
                <a:ea typeface="宋体" pitchFamily="2" charset="-122"/>
              </a:rPr>
              <a:t>Rotary</a:t>
            </a:r>
            <a:r>
              <a:rPr lang="de-DE" altLang="zh-CN" dirty="0" smtClean="0">
                <a:solidFill>
                  <a:srgbClr val="0000CC"/>
                </a:solidFill>
                <a:ea typeface="宋体" pitchFamily="2" charset="-122"/>
              </a:rPr>
              <a:t> Piston Flow Meter</a:t>
            </a:r>
            <a:endParaRPr lang="en-US" altLang="zh-CN" dirty="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44037" name="Rectangle 6"/>
          <p:cNvSpPr>
            <a:spLocks noChangeArrowheads="1"/>
          </p:cNvSpPr>
          <p:nvPr/>
        </p:nvSpPr>
        <p:spPr bwMode="auto">
          <a:xfrm>
            <a:off x="681038" y="1125538"/>
            <a:ext cx="75628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44038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39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1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2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3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pic>
        <p:nvPicPr>
          <p:cNvPr id="13" name="Picture 5" descr="C:\Documents and Settings\lava\My Documents\DKZ-Elster\Scans\Q_vs_time_LN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1084" y="1071546"/>
            <a:ext cx="7805758" cy="476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4403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5724525" cy="533400"/>
          </a:xfrm>
        </p:spPr>
        <p:txBody>
          <a:bodyPr/>
          <a:lstStyle/>
          <a:p>
            <a:pPr algn="l"/>
            <a:r>
              <a:rPr lang="de-DE" altLang="zh-CN" dirty="0" err="1" smtClean="0">
                <a:solidFill>
                  <a:srgbClr val="0000CC"/>
                </a:solidFill>
                <a:ea typeface="宋体" pitchFamily="2" charset="-122"/>
              </a:rPr>
              <a:t>Rotary</a:t>
            </a:r>
            <a:r>
              <a:rPr lang="de-DE" altLang="zh-CN" dirty="0" smtClean="0">
                <a:solidFill>
                  <a:srgbClr val="0000CC"/>
                </a:solidFill>
                <a:ea typeface="宋体" pitchFamily="2" charset="-122"/>
              </a:rPr>
              <a:t> Piston Flow Meter</a:t>
            </a:r>
            <a:endParaRPr lang="en-US" altLang="zh-CN" dirty="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44037" name="Rectangle 6"/>
          <p:cNvSpPr>
            <a:spLocks noChangeArrowheads="1"/>
          </p:cNvSpPr>
          <p:nvPr/>
        </p:nvSpPr>
        <p:spPr bwMode="auto">
          <a:xfrm>
            <a:off x="681038" y="1125538"/>
            <a:ext cx="75628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44038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39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1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2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3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pic>
        <p:nvPicPr>
          <p:cNvPr id="13" name="Grafik 12" descr="C:\Dokumente und Einstellungen\erni\Eigene Dateien\Presentations\AJK_2011_Hamamatsu\100-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5822" y="1071546"/>
            <a:ext cx="3257550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Grafik 13" descr="C:\Dokumente und Einstellungen\erni\Eigene Dateien\Presentations\AJK_2011_Hamamatsu\217-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7788" y="1071546"/>
            <a:ext cx="3257550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3" name="Rectangle 1"/>
          <p:cNvSpPr>
            <a:spLocks noChangeArrowheads="1"/>
          </p:cNvSpPr>
          <p:nvPr/>
        </p:nvSpPr>
        <p:spPr bwMode="auto">
          <a:xfrm>
            <a:off x="0" y="4000504"/>
            <a:ext cx="421481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MS Mincho" pitchFamily="49" charset="-128"/>
                <a:cs typeface="Times New Roman" pitchFamily="18" charset="0"/>
              </a:rPr>
              <a:t>a) </a:t>
            </a:r>
            <a:r>
              <a:rPr kumimoji="0" lang="en-US" altLang="zh-TW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MS Mincho" pitchFamily="49" charset="-128"/>
                <a:cs typeface="Times New Roman" pitchFamily="18" charset="0"/>
              </a:rPr>
              <a:t>inviscid</a:t>
            </a:r>
            <a:r>
              <a:rPr kumimoji="0" lang="en-US" altLang="zh-TW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MS Mincho" pitchFamily="49" charset="-128"/>
                <a:cs typeface="Times New Roman" pitchFamily="18" charset="0"/>
              </a:rPr>
              <a:t> case, with constant velocity across the gap, Q = </a:t>
            </a:r>
            <a:r>
              <a:rPr kumimoji="0" lang="en-US" altLang="zh-TW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MS Mincho" pitchFamily="49" charset="-128"/>
                <a:cs typeface="Times New Roman" pitchFamily="18" charset="0"/>
              </a:rPr>
              <a:t>u</a:t>
            </a:r>
            <a:r>
              <a:rPr kumimoji="0" lang="en-US" altLang="zh-TW" sz="1600" b="1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MS Mincho" pitchFamily="49" charset="-128"/>
                <a:cs typeface="Times New Roman" pitchFamily="18" charset="0"/>
              </a:rPr>
              <a:t>w</a:t>
            </a:r>
            <a:r>
              <a:rPr kumimoji="0" lang="en-US" altLang="zh-TW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MS Mincho" pitchFamily="49" charset="-128"/>
                <a:cs typeface="Times New Roman" pitchFamily="18" charset="0"/>
              </a:rPr>
              <a:t> H</a:t>
            </a:r>
            <a:endParaRPr kumimoji="0" lang="de-DE" altLang="zh-TW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MS Mincho" pitchFamily="49" charset="-128"/>
                <a:cs typeface="Times New Roman" pitchFamily="18" charset="0"/>
              </a:rPr>
              <a:t>b) highly viscous case with linear velocity profile, Q = ½ </a:t>
            </a:r>
            <a:r>
              <a:rPr kumimoji="0" lang="en-US" altLang="zh-TW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MS Mincho" pitchFamily="49" charset="-128"/>
                <a:cs typeface="Times New Roman" pitchFamily="18" charset="0"/>
              </a:rPr>
              <a:t>u</a:t>
            </a:r>
            <a:r>
              <a:rPr kumimoji="0" lang="en-US" altLang="zh-TW" sz="1600" b="1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MS Mincho" pitchFamily="49" charset="-128"/>
                <a:cs typeface="Times New Roman" pitchFamily="18" charset="0"/>
              </a:rPr>
              <a:t>w</a:t>
            </a:r>
            <a:r>
              <a:rPr kumimoji="0" lang="en-US" altLang="zh-TW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MS Mincho" pitchFamily="49" charset="-128"/>
                <a:cs typeface="Times New Roman" pitchFamily="18" charset="0"/>
              </a:rPr>
              <a:t> H</a:t>
            </a:r>
            <a:endParaRPr kumimoji="0" lang="de-DE" altLang="zh-TW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MS Mincho" pitchFamily="49" charset="-128"/>
                <a:cs typeface="Times New Roman" pitchFamily="18" charset="0"/>
              </a:rPr>
              <a:t>c) case with maximum ∆p &gt; 0</a:t>
            </a:r>
            <a:endParaRPr kumimoji="0" lang="de-DE" altLang="zh-TW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MS Mincho" pitchFamily="49" charset="-128"/>
                <a:cs typeface="Times New Roman" pitchFamily="18" charset="0"/>
              </a:rPr>
              <a:t>d) case with minimum ∆p &lt; 0 </a:t>
            </a:r>
            <a:endParaRPr kumimoji="0" lang="en-US" altLang="zh-TW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16" name="Grafik 15" descr="dp_slot_217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3786190"/>
            <a:ext cx="3276600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4403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5724525" cy="533400"/>
          </a:xfrm>
        </p:spPr>
        <p:txBody>
          <a:bodyPr/>
          <a:lstStyle/>
          <a:p>
            <a:pPr algn="l"/>
            <a:r>
              <a:rPr lang="de-DE" altLang="zh-CN" dirty="0" err="1" smtClean="0">
                <a:solidFill>
                  <a:srgbClr val="0000CC"/>
                </a:solidFill>
                <a:ea typeface="宋体" pitchFamily="2" charset="-122"/>
              </a:rPr>
              <a:t>Rotary</a:t>
            </a:r>
            <a:r>
              <a:rPr lang="de-DE" altLang="zh-CN" dirty="0" smtClean="0">
                <a:solidFill>
                  <a:srgbClr val="0000CC"/>
                </a:solidFill>
                <a:ea typeface="宋体" pitchFamily="2" charset="-122"/>
              </a:rPr>
              <a:t> Piston Flow Meter</a:t>
            </a:r>
            <a:endParaRPr lang="en-US" altLang="zh-CN" dirty="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44037" name="Rectangle 6"/>
          <p:cNvSpPr>
            <a:spLocks noChangeArrowheads="1"/>
          </p:cNvSpPr>
          <p:nvPr/>
        </p:nvSpPr>
        <p:spPr bwMode="auto">
          <a:xfrm>
            <a:off x="681038" y="1125538"/>
            <a:ext cx="75628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44038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39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1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2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3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pic>
        <p:nvPicPr>
          <p:cNvPr id="140290" name="Picture 2" descr="C:\Dokumente und Einstellungen\erni\Eigene Dateien\Durchflss\Elster-DKZ_dizi\CFD_3D_Wlokas\Wlokas_Sim\grid_73018\73018-coarse-mesh-1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214422"/>
            <a:ext cx="7577381" cy="478634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4403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5724525" cy="533400"/>
          </a:xfrm>
        </p:spPr>
        <p:txBody>
          <a:bodyPr/>
          <a:lstStyle/>
          <a:p>
            <a:pPr algn="l"/>
            <a:r>
              <a:rPr lang="de-DE" altLang="zh-CN" dirty="0" err="1" smtClean="0">
                <a:solidFill>
                  <a:srgbClr val="0000CC"/>
                </a:solidFill>
                <a:ea typeface="宋体" pitchFamily="2" charset="-122"/>
              </a:rPr>
              <a:t>Rotary</a:t>
            </a:r>
            <a:r>
              <a:rPr lang="de-DE" altLang="zh-CN" dirty="0" smtClean="0">
                <a:solidFill>
                  <a:srgbClr val="0000CC"/>
                </a:solidFill>
                <a:ea typeface="宋体" pitchFamily="2" charset="-122"/>
              </a:rPr>
              <a:t> Piston Flow Meter</a:t>
            </a:r>
            <a:endParaRPr lang="en-US" altLang="zh-CN" dirty="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44037" name="Rectangle 6"/>
          <p:cNvSpPr>
            <a:spLocks noChangeArrowheads="1"/>
          </p:cNvSpPr>
          <p:nvPr/>
        </p:nvSpPr>
        <p:spPr bwMode="auto">
          <a:xfrm>
            <a:off x="681038" y="1125538"/>
            <a:ext cx="75628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44038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39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1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2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3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pic>
        <p:nvPicPr>
          <p:cNvPr id="141314" name="Picture 2" descr="C:\Dokumente und Einstellungen\erni\Eigene Dateien\Durchflss\Elster-DKZ_dizi\CFD_3D_Wlokas\Wlokas_Sim\img_aelter\73018-grid-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1142984"/>
            <a:ext cx="6903774" cy="4714908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4403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5724525" cy="533400"/>
          </a:xfrm>
        </p:spPr>
        <p:txBody>
          <a:bodyPr/>
          <a:lstStyle/>
          <a:p>
            <a:pPr algn="l"/>
            <a:r>
              <a:rPr lang="de-DE" altLang="zh-CN" dirty="0" err="1" smtClean="0">
                <a:solidFill>
                  <a:srgbClr val="0000CC"/>
                </a:solidFill>
                <a:ea typeface="宋体" pitchFamily="2" charset="-122"/>
              </a:rPr>
              <a:t>Rotary</a:t>
            </a:r>
            <a:r>
              <a:rPr lang="de-DE" altLang="zh-CN" dirty="0" smtClean="0">
                <a:solidFill>
                  <a:srgbClr val="0000CC"/>
                </a:solidFill>
                <a:ea typeface="宋体" pitchFamily="2" charset="-122"/>
              </a:rPr>
              <a:t> Piston Flow Meter</a:t>
            </a:r>
            <a:endParaRPr lang="en-US" altLang="zh-CN" dirty="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44037" name="Rectangle 6"/>
          <p:cNvSpPr>
            <a:spLocks noChangeArrowheads="1"/>
          </p:cNvSpPr>
          <p:nvPr/>
        </p:nvSpPr>
        <p:spPr bwMode="auto">
          <a:xfrm>
            <a:off x="681038" y="1125538"/>
            <a:ext cx="75628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44038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39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1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2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3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pic>
        <p:nvPicPr>
          <p:cNvPr id="142340" name="Picture 4" descr="C:\Dokumente und Einstellungen\erni\Eigene Dateien\Presentations\Ehrendoktor_Craiova\zaehler-73018-coarse-C-Plane-XY-cont_u1-fix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</p:spPr>
      </p:pic>
      <p:sp>
        <p:nvSpPr>
          <p:cNvPr id="16" name="WordArt 5">
            <a:hlinkClick r:id="rId5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715272" y="3571876"/>
            <a:ext cx="930275" cy="87471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de-DE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hlinkClick r:id="rId6" action="ppaction://hlinksldjump"/>
              </a:rPr>
              <a:t>Back</a:t>
            </a:r>
            <a:endParaRPr lang="de-DE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PowerPoint-Header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381000" y="457200"/>
            <a:ext cx="1887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altLang="de-DE" sz="2000">
                <a:solidFill>
                  <a:srgbClr val="3333CC"/>
                </a:solidFill>
              </a:rPr>
              <a:t>Conclusions</a:t>
            </a:r>
          </a:p>
        </p:txBody>
      </p:sp>
      <p:sp>
        <p:nvSpPr>
          <p:cNvPr id="45060" name="Rectangle 5"/>
          <p:cNvSpPr>
            <a:spLocks noChangeArrowheads="1"/>
          </p:cNvSpPr>
          <p:nvPr/>
        </p:nvSpPr>
        <p:spPr bwMode="auto">
          <a:xfrm>
            <a:off x="684213" y="1484313"/>
            <a:ext cx="7921625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  <a:buFont typeface="Wingdings" pitchFamily="2" charset="2"/>
              <a:buChar char="Ø"/>
            </a:pPr>
            <a:endParaRPr lang="el-GR" altLang="de-DE">
              <a:solidFill>
                <a:schemeClr val="accent2"/>
              </a:solidFill>
              <a:cs typeface="Arial" pitchFamily="34" charset="0"/>
            </a:endParaRPr>
          </a:p>
          <a:p>
            <a:pPr>
              <a:lnSpc>
                <a:spcPct val="130000"/>
              </a:lnSpc>
              <a:buFont typeface="Wingdings" pitchFamily="2" charset="2"/>
              <a:buNone/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45061" name="Rectangle 7"/>
          <p:cNvSpPr>
            <a:spLocks noChangeArrowheads="1"/>
          </p:cNvSpPr>
          <p:nvPr/>
        </p:nvSpPr>
        <p:spPr bwMode="auto">
          <a:xfrm>
            <a:off x="539750" y="1155716"/>
            <a:ext cx="8353425" cy="4773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  <a:buFont typeface="Wingdings" pitchFamily="2" charset="2"/>
              <a:buNone/>
            </a:pPr>
            <a:r>
              <a:rPr lang="de-DE" altLang="de-DE" dirty="0" err="1">
                <a:solidFill>
                  <a:schemeClr val="accent2"/>
                </a:solidFill>
              </a:rPr>
              <a:t>Reliable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  <a:r>
              <a:rPr lang="de-DE" altLang="de-DE" dirty="0" err="1">
                <a:solidFill>
                  <a:schemeClr val="accent2"/>
                </a:solidFill>
              </a:rPr>
              <a:t>numerical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  <a:r>
              <a:rPr lang="de-DE" altLang="de-DE" dirty="0" err="1">
                <a:solidFill>
                  <a:schemeClr val="accent2"/>
                </a:solidFill>
              </a:rPr>
              <a:t>simulation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  <a:r>
              <a:rPr lang="de-DE" altLang="de-DE" dirty="0" err="1">
                <a:solidFill>
                  <a:schemeClr val="accent2"/>
                </a:solidFill>
              </a:rPr>
              <a:t>of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  <a:r>
              <a:rPr lang="de-DE" altLang="de-DE" dirty="0" smtClean="0">
                <a:solidFill>
                  <a:schemeClr val="accent2"/>
                </a:solidFill>
              </a:rPr>
              <a:t>komplex </a:t>
            </a:r>
            <a:r>
              <a:rPr lang="de-DE" altLang="de-DE" dirty="0" err="1">
                <a:solidFill>
                  <a:schemeClr val="accent2"/>
                </a:solidFill>
              </a:rPr>
              <a:t>flows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  <a:r>
              <a:rPr lang="de-DE" altLang="de-DE" dirty="0" smtClean="0">
                <a:solidFill>
                  <a:schemeClr val="accent2"/>
                </a:solidFill>
              </a:rPr>
              <a:t>in </a:t>
            </a:r>
            <a:r>
              <a:rPr lang="de-DE" altLang="de-DE" dirty="0" err="1" smtClean="0">
                <a:solidFill>
                  <a:schemeClr val="accent2"/>
                </a:solidFill>
              </a:rPr>
              <a:t>flow</a:t>
            </a:r>
            <a:r>
              <a:rPr lang="de-DE" altLang="de-DE" dirty="0" smtClean="0">
                <a:solidFill>
                  <a:schemeClr val="accent2"/>
                </a:solidFill>
              </a:rPr>
              <a:t> </a:t>
            </a:r>
            <a:r>
              <a:rPr lang="de-DE" altLang="de-DE" dirty="0" err="1" smtClean="0">
                <a:solidFill>
                  <a:schemeClr val="accent2"/>
                </a:solidFill>
              </a:rPr>
              <a:t>metering</a:t>
            </a:r>
            <a:r>
              <a:rPr lang="de-DE" altLang="de-DE" dirty="0" smtClean="0">
                <a:solidFill>
                  <a:schemeClr val="accent2"/>
                </a:solidFill>
              </a:rPr>
              <a:t> </a:t>
            </a:r>
            <a:r>
              <a:rPr lang="de-DE" altLang="de-DE" dirty="0" err="1" smtClean="0">
                <a:solidFill>
                  <a:schemeClr val="accent2"/>
                </a:solidFill>
              </a:rPr>
              <a:t>configurations</a:t>
            </a:r>
            <a:r>
              <a:rPr lang="de-DE" altLang="de-DE" dirty="0" smtClean="0">
                <a:solidFill>
                  <a:schemeClr val="accent2"/>
                </a:solidFill>
              </a:rPr>
              <a:t> </a:t>
            </a:r>
            <a:r>
              <a:rPr lang="de-DE" altLang="de-DE" dirty="0" err="1" smtClean="0">
                <a:solidFill>
                  <a:schemeClr val="accent2"/>
                </a:solidFill>
              </a:rPr>
              <a:t>possible</a:t>
            </a:r>
            <a:r>
              <a:rPr lang="de-DE" altLang="de-DE" dirty="0" smtClean="0">
                <a:solidFill>
                  <a:schemeClr val="accent2"/>
                </a:solidFill>
              </a:rPr>
              <a:t> </a:t>
            </a:r>
            <a:r>
              <a:rPr lang="de-DE" altLang="de-DE" dirty="0" err="1">
                <a:solidFill>
                  <a:schemeClr val="accent2"/>
                </a:solidFill>
              </a:rPr>
              <a:t>using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  <a:r>
              <a:rPr lang="de-DE" altLang="de-DE" dirty="0" err="1" smtClean="0">
                <a:solidFill>
                  <a:schemeClr val="accent2"/>
                </a:solidFill>
              </a:rPr>
              <a:t>low</a:t>
            </a:r>
            <a:r>
              <a:rPr lang="de-DE" altLang="de-DE" dirty="0" smtClean="0">
                <a:solidFill>
                  <a:schemeClr val="accent2"/>
                </a:solidFill>
              </a:rPr>
              <a:t> </a:t>
            </a:r>
            <a:r>
              <a:rPr lang="de-DE" altLang="de-DE" dirty="0" err="1" smtClean="0">
                <a:solidFill>
                  <a:schemeClr val="accent2"/>
                </a:solidFill>
              </a:rPr>
              <a:t>numerical</a:t>
            </a:r>
            <a:r>
              <a:rPr lang="de-DE" altLang="de-DE" dirty="0" smtClean="0">
                <a:solidFill>
                  <a:schemeClr val="accent2"/>
                </a:solidFill>
              </a:rPr>
              <a:t> </a:t>
            </a:r>
            <a:r>
              <a:rPr lang="de-DE" altLang="de-DE" dirty="0" err="1">
                <a:solidFill>
                  <a:schemeClr val="accent2"/>
                </a:solidFill>
              </a:rPr>
              <a:t>dissipation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  <a:r>
              <a:rPr lang="de-DE" altLang="de-DE" dirty="0" err="1">
                <a:solidFill>
                  <a:schemeClr val="accent2"/>
                </a:solidFill>
              </a:rPr>
              <a:t>schemes</a:t>
            </a:r>
            <a:endParaRPr lang="de-DE" altLang="de-DE" dirty="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  <a:buFont typeface="Wingdings" pitchFamily="2" charset="2"/>
              <a:buNone/>
            </a:pPr>
            <a:endParaRPr lang="de-DE" altLang="de-DE" dirty="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  <a:buFont typeface="Wingdings" pitchFamily="2" charset="2"/>
              <a:buNone/>
            </a:pPr>
            <a:r>
              <a:rPr lang="de-DE" altLang="de-DE" dirty="0" smtClean="0">
                <a:solidFill>
                  <a:schemeClr val="accent2"/>
                </a:solidFill>
              </a:rPr>
              <a:t>Commercial </a:t>
            </a:r>
            <a:r>
              <a:rPr lang="de-DE" altLang="de-DE" dirty="0" err="1">
                <a:solidFill>
                  <a:schemeClr val="accent2"/>
                </a:solidFill>
              </a:rPr>
              <a:t>codes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  <a:r>
              <a:rPr lang="de-DE" altLang="de-DE" dirty="0" err="1">
                <a:solidFill>
                  <a:schemeClr val="accent2"/>
                </a:solidFill>
              </a:rPr>
              <a:t>should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  <a:r>
              <a:rPr lang="de-DE" altLang="de-DE" dirty="0" err="1">
                <a:solidFill>
                  <a:schemeClr val="accent2"/>
                </a:solidFill>
              </a:rPr>
              <a:t>be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  <a:r>
              <a:rPr lang="de-DE" altLang="de-DE" dirty="0" err="1">
                <a:solidFill>
                  <a:schemeClr val="accent2"/>
                </a:solidFill>
              </a:rPr>
              <a:t>used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  <a:r>
              <a:rPr lang="de-DE" altLang="de-DE" dirty="0" err="1">
                <a:solidFill>
                  <a:schemeClr val="accent2"/>
                </a:solidFill>
              </a:rPr>
              <a:t>with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  <a:r>
              <a:rPr lang="de-DE" altLang="de-DE" dirty="0" err="1">
                <a:solidFill>
                  <a:schemeClr val="accent2"/>
                </a:solidFill>
              </a:rPr>
              <a:t>care</a:t>
            </a:r>
            <a:r>
              <a:rPr lang="de-DE" altLang="de-DE" dirty="0">
                <a:solidFill>
                  <a:schemeClr val="accent2"/>
                </a:solidFill>
              </a:rPr>
              <a:t> – </a:t>
            </a:r>
          </a:p>
          <a:p>
            <a:pPr>
              <a:lnSpc>
                <a:spcPct val="130000"/>
              </a:lnSpc>
              <a:buFont typeface="Wingdings" pitchFamily="2" charset="2"/>
              <a:buNone/>
            </a:pPr>
            <a:endParaRPr lang="de-DE" altLang="de-DE" dirty="0" smtClean="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  <a:buFont typeface="Wingdings" pitchFamily="2" charset="2"/>
              <a:buNone/>
            </a:pPr>
            <a:r>
              <a:rPr lang="de-DE" altLang="de-DE" dirty="0">
                <a:solidFill>
                  <a:schemeClr val="accent2"/>
                </a:solidFill>
              </a:rPr>
              <a:t>				</a:t>
            </a:r>
            <a:r>
              <a:rPr lang="de-DE" altLang="de-DE" dirty="0" err="1">
                <a:solidFill>
                  <a:schemeClr val="accent2"/>
                </a:solidFill>
              </a:rPr>
              <a:t>it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  <a:r>
              <a:rPr lang="de-DE" altLang="de-DE" dirty="0" err="1">
                <a:solidFill>
                  <a:schemeClr val="accent2"/>
                </a:solidFill>
              </a:rPr>
              <a:t>is</a:t>
            </a:r>
            <a:r>
              <a:rPr lang="de-DE" altLang="de-DE" dirty="0">
                <a:solidFill>
                  <a:schemeClr val="accent2"/>
                </a:solidFill>
              </a:rPr>
              <a:t> not all </a:t>
            </a:r>
            <a:r>
              <a:rPr lang="de-DE" altLang="de-DE" dirty="0" err="1">
                <a:solidFill>
                  <a:schemeClr val="accent2"/>
                </a:solidFill>
              </a:rPr>
              <a:t>gold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  <a:r>
              <a:rPr lang="de-DE" altLang="de-DE" dirty="0" err="1">
                <a:solidFill>
                  <a:schemeClr val="accent2"/>
                </a:solidFill>
              </a:rPr>
              <a:t>that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  <a:r>
              <a:rPr lang="de-DE" altLang="de-DE" dirty="0" err="1">
                <a:solidFill>
                  <a:schemeClr val="accent2"/>
                </a:solidFill>
              </a:rPr>
              <a:t>shines</a:t>
            </a:r>
            <a:endParaRPr lang="de-DE" altLang="de-DE" dirty="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  <a:buFont typeface="Wingdings" pitchFamily="2" charset="2"/>
              <a:buNone/>
            </a:pPr>
            <a:r>
              <a:rPr lang="de-DE" altLang="de-DE" dirty="0" err="1" smtClean="0">
                <a:solidFill>
                  <a:schemeClr val="accent2"/>
                </a:solidFill>
              </a:rPr>
              <a:t>OpenFoam</a:t>
            </a:r>
            <a:r>
              <a:rPr lang="de-DE" altLang="de-DE" dirty="0" smtClean="0">
                <a:solidFill>
                  <a:schemeClr val="accent2"/>
                </a:solidFill>
              </a:rPr>
              <a:t> </a:t>
            </a:r>
            <a:r>
              <a:rPr lang="de-DE" altLang="de-DE" dirty="0" err="1">
                <a:solidFill>
                  <a:schemeClr val="accent2"/>
                </a:solidFill>
              </a:rPr>
              <a:t>looks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  <a:r>
              <a:rPr lang="de-DE" altLang="de-DE" dirty="0" smtClean="0">
                <a:solidFill>
                  <a:schemeClr val="accent2"/>
                </a:solidFill>
              </a:rPr>
              <a:t>promising in </a:t>
            </a:r>
            <a:r>
              <a:rPr lang="de-DE" altLang="de-DE" dirty="0" err="1" smtClean="0">
                <a:solidFill>
                  <a:schemeClr val="accent2"/>
                </a:solidFill>
              </a:rPr>
              <a:t>many</a:t>
            </a:r>
            <a:r>
              <a:rPr lang="de-DE" altLang="de-DE" dirty="0" smtClean="0">
                <a:solidFill>
                  <a:schemeClr val="accent2"/>
                </a:solidFill>
              </a:rPr>
              <a:t> </a:t>
            </a:r>
            <a:r>
              <a:rPr lang="de-DE" altLang="de-DE" dirty="0" err="1" smtClean="0">
                <a:solidFill>
                  <a:schemeClr val="accent2"/>
                </a:solidFill>
              </a:rPr>
              <a:t>cases</a:t>
            </a:r>
            <a:endParaRPr lang="de-DE" altLang="de-DE" dirty="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  <a:buFont typeface="Wingdings" pitchFamily="2" charset="2"/>
              <a:buNone/>
            </a:pPr>
            <a:endParaRPr lang="de-DE" altLang="de-DE" dirty="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  <a:buFont typeface="Wingdings" pitchFamily="2" charset="2"/>
              <a:buNone/>
            </a:pPr>
            <a:r>
              <a:rPr lang="de-DE" altLang="de-DE" dirty="0" err="1">
                <a:solidFill>
                  <a:schemeClr val="accent2"/>
                </a:solidFill>
              </a:rPr>
              <a:t>Present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  <a:r>
              <a:rPr lang="de-DE" altLang="de-DE" dirty="0" err="1">
                <a:solidFill>
                  <a:schemeClr val="accent2"/>
                </a:solidFill>
              </a:rPr>
              <a:t>simulations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  <a:r>
              <a:rPr lang="de-DE" altLang="de-DE" dirty="0" err="1">
                <a:solidFill>
                  <a:schemeClr val="accent2"/>
                </a:solidFill>
              </a:rPr>
              <a:t>were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  <a:r>
              <a:rPr lang="de-DE" altLang="de-DE" dirty="0" err="1">
                <a:solidFill>
                  <a:schemeClr val="accent2"/>
                </a:solidFill>
              </a:rPr>
              <a:t>able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  <a:r>
              <a:rPr lang="de-DE" altLang="de-DE" dirty="0" err="1">
                <a:solidFill>
                  <a:schemeClr val="accent2"/>
                </a:solidFill>
              </a:rPr>
              <a:t>to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  <a:r>
              <a:rPr lang="de-DE" altLang="de-DE" dirty="0" err="1">
                <a:solidFill>
                  <a:schemeClr val="accent2"/>
                </a:solidFill>
              </a:rPr>
              <a:t>provide</a:t>
            </a:r>
            <a:r>
              <a:rPr lang="de-DE" altLang="de-DE" dirty="0">
                <a:solidFill>
                  <a:schemeClr val="accent2"/>
                </a:solidFill>
              </a:rPr>
              <a:t> an </a:t>
            </a:r>
            <a:r>
              <a:rPr lang="de-DE" altLang="de-DE" dirty="0" err="1">
                <a:solidFill>
                  <a:schemeClr val="accent2"/>
                </a:solidFill>
              </a:rPr>
              <a:t>explanation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  <a:r>
              <a:rPr lang="de-DE" altLang="de-DE" dirty="0" err="1">
                <a:solidFill>
                  <a:schemeClr val="accent2"/>
                </a:solidFill>
              </a:rPr>
              <a:t>of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  <a:r>
              <a:rPr lang="de-DE" altLang="de-DE" dirty="0" err="1" smtClean="0">
                <a:solidFill>
                  <a:schemeClr val="accent2"/>
                </a:solidFill>
              </a:rPr>
              <a:t>many</a:t>
            </a:r>
            <a:r>
              <a:rPr lang="de-DE" altLang="de-DE" dirty="0" smtClean="0">
                <a:solidFill>
                  <a:schemeClr val="accent2"/>
                </a:solidFill>
              </a:rPr>
              <a:t> </a:t>
            </a:r>
            <a:r>
              <a:rPr lang="de-DE" altLang="de-DE" dirty="0" err="1" smtClean="0">
                <a:solidFill>
                  <a:schemeClr val="accent2"/>
                </a:solidFill>
              </a:rPr>
              <a:t>flow</a:t>
            </a:r>
            <a:r>
              <a:rPr lang="de-DE" altLang="de-DE" dirty="0" smtClean="0">
                <a:solidFill>
                  <a:schemeClr val="accent2"/>
                </a:solidFill>
              </a:rPr>
              <a:t> </a:t>
            </a:r>
            <a:r>
              <a:rPr lang="de-DE" altLang="de-DE" dirty="0" err="1" smtClean="0">
                <a:solidFill>
                  <a:schemeClr val="accent2"/>
                </a:solidFill>
              </a:rPr>
              <a:t>behaviour</a:t>
            </a:r>
            <a:r>
              <a:rPr lang="de-DE" altLang="de-DE" dirty="0" smtClean="0">
                <a:solidFill>
                  <a:schemeClr val="accent2"/>
                </a:solidFill>
              </a:rPr>
              <a:t> </a:t>
            </a:r>
            <a:r>
              <a:rPr lang="de-DE" altLang="de-DE" dirty="0" err="1" smtClean="0">
                <a:solidFill>
                  <a:schemeClr val="accent2"/>
                </a:solidFill>
              </a:rPr>
              <a:t>questions</a:t>
            </a:r>
            <a:endParaRPr lang="de-DE" altLang="de-DE" dirty="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  <a:buFont typeface="Wingdings" pitchFamily="2" charset="2"/>
              <a:buNone/>
            </a:pPr>
            <a:endParaRPr lang="de-DE" altLang="de-DE" dirty="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  <a:buFont typeface="Wingdings" pitchFamily="2" charset="2"/>
              <a:buNone/>
            </a:pPr>
            <a:r>
              <a:rPr lang="de-DE" altLang="de-DE" dirty="0">
                <a:solidFill>
                  <a:schemeClr val="accent2"/>
                </a:solidFill>
              </a:rPr>
              <a:t>Much </a:t>
            </a:r>
            <a:r>
              <a:rPr lang="de-DE" altLang="de-DE" dirty="0" err="1">
                <a:solidFill>
                  <a:schemeClr val="accent2"/>
                </a:solidFill>
              </a:rPr>
              <a:t>higher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  <a:r>
              <a:rPr lang="de-DE" altLang="de-DE" dirty="0" err="1">
                <a:solidFill>
                  <a:schemeClr val="accent2"/>
                </a:solidFill>
              </a:rPr>
              <a:t>resolution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  <a:r>
              <a:rPr lang="de-DE" altLang="de-DE" dirty="0" err="1">
                <a:solidFill>
                  <a:schemeClr val="accent2"/>
                </a:solidFill>
              </a:rPr>
              <a:t>simulations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  <a:r>
              <a:rPr lang="de-DE" altLang="de-DE" dirty="0" smtClean="0">
                <a:solidFill>
                  <a:schemeClr val="accent2"/>
                </a:solidFill>
              </a:rPr>
              <a:t>in </a:t>
            </a:r>
            <a:r>
              <a:rPr lang="de-DE" altLang="de-DE" dirty="0" err="1" smtClean="0">
                <a:solidFill>
                  <a:schemeClr val="accent2"/>
                </a:solidFill>
              </a:rPr>
              <a:t>future</a:t>
            </a:r>
            <a:r>
              <a:rPr lang="de-DE" altLang="de-DE" dirty="0" smtClean="0">
                <a:solidFill>
                  <a:schemeClr val="accent2"/>
                </a:solidFill>
              </a:rPr>
              <a:t> – </a:t>
            </a:r>
            <a:r>
              <a:rPr lang="de-DE" altLang="de-DE" dirty="0" err="1" smtClean="0">
                <a:solidFill>
                  <a:schemeClr val="accent2"/>
                </a:solidFill>
              </a:rPr>
              <a:t>there</a:t>
            </a:r>
            <a:r>
              <a:rPr lang="de-DE" altLang="de-DE" dirty="0" smtClean="0">
                <a:solidFill>
                  <a:schemeClr val="accent2"/>
                </a:solidFill>
              </a:rPr>
              <a:t> </a:t>
            </a:r>
            <a:r>
              <a:rPr lang="de-DE" altLang="de-DE" dirty="0" err="1" smtClean="0">
                <a:solidFill>
                  <a:schemeClr val="accent2"/>
                </a:solidFill>
              </a:rPr>
              <a:t>is</a:t>
            </a:r>
            <a:r>
              <a:rPr lang="de-DE" altLang="de-DE" dirty="0" smtClean="0">
                <a:solidFill>
                  <a:schemeClr val="accent2"/>
                </a:solidFill>
              </a:rPr>
              <a:t> </a:t>
            </a:r>
            <a:r>
              <a:rPr lang="de-DE" altLang="de-DE" dirty="0" err="1" smtClean="0">
                <a:solidFill>
                  <a:schemeClr val="accent2"/>
                </a:solidFill>
              </a:rPr>
              <a:t>never</a:t>
            </a:r>
            <a:r>
              <a:rPr lang="de-DE" altLang="de-DE" dirty="0" smtClean="0">
                <a:solidFill>
                  <a:schemeClr val="accent2"/>
                </a:solidFill>
              </a:rPr>
              <a:t> </a:t>
            </a:r>
            <a:r>
              <a:rPr lang="de-DE" altLang="de-DE" dirty="0" err="1" smtClean="0">
                <a:solidFill>
                  <a:schemeClr val="accent2"/>
                </a:solidFill>
              </a:rPr>
              <a:t>enough</a:t>
            </a:r>
            <a:r>
              <a:rPr lang="de-DE" altLang="de-DE" dirty="0" smtClean="0">
                <a:solidFill>
                  <a:schemeClr val="accent2"/>
                </a:solidFill>
              </a:rPr>
              <a:t> </a:t>
            </a:r>
            <a:r>
              <a:rPr lang="de-DE" altLang="de-DE" dirty="0" err="1" smtClean="0">
                <a:solidFill>
                  <a:schemeClr val="accent2"/>
                </a:solidFill>
              </a:rPr>
              <a:t>computer</a:t>
            </a:r>
            <a:r>
              <a:rPr lang="de-DE" altLang="de-DE" dirty="0" smtClean="0">
                <a:solidFill>
                  <a:schemeClr val="accent2"/>
                </a:solidFill>
              </a:rPr>
              <a:t> power (CPU </a:t>
            </a:r>
            <a:r>
              <a:rPr lang="de-DE" altLang="de-DE" dirty="0" err="1" smtClean="0">
                <a:solidFill>
                  <a:schemeClr val="accent2"/>
                </a:solidFill>
              </a:rPr>
              <a:t>and</a:t>
            </a:r>
            <a:r>
              <a:rPr lang="de-DE" altLang="de-DE" dirty="0" smtClean="0">
                <a:solidFill>
                  <a:schemeClr val="accent2"/>
                </a:solidFill>
              </a:rPr>
              <a:t> RAM) </a:t>
            </a:r>
            <a:endParaRPr lang="de-DE" altLang="de-DE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30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5"/>
          <p:cNvSpPr>
            <a:spLocks noChangeArrowheads="1"/>
          </p:cNvSpPr>
          <p:nvPr/>
        </p:nvSpPr>
        <p:spPr bwMode="auto">
          <a:xfrm>
            <a:off x="71438" y="1143000"/>
            <a:ext cx="9001125" cy="47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Physics of the flow:</a:t>
            </a:r>
          </a:p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	compressible (Ma ≥ 0.3) =&gt; mixed hyperbolic-parabolic, coupled</a:t>
            </a:r>
          </a:p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	incompressible =&gt; mixed elliptic-hyperbolic-parabolic, decoupled</a:t>
            </a:r>
          </a:p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	laminar (Re ≤ 2300 !) </a:t>
            </a:r>
          </a:p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	turbulent =&gt; turbulence model (k-</a:t>
            </a:r>
            <a:r>
              <a:rPr lang="el-GR" altLang="de-DE" sz="2000">
                <a:cs typeface="Arial" pitchFamily="34" charset="0"/>
              </a:rPr>
              <a:t>ε</a:t>
            </a:r>
            <a:r>
              <a:rPr lang="de-DE" altLang="de-DE" sz="2000">
                <a:cs typeface="Arial" pitchFamily="34" charset="0"/>
              </a:rPr>
              <a:t>, k-</a:t>
            </a:r>
            <a:r>
              <a:rPr lang="el-GR" altLang="de-DE" sz="2000">
                <a:cs typeface="Arial" pitchFamily="34" charset="0"/>
              </a:rPr>
              <a:t>ω</a:t>
            </a:r>
            <a:r>
              <a:rPr lang="de-DE" altLang="de-DE" sz="2000">
                <a:cs typeface="Arial" pitchFamily="34" charset="0"/>
              </a:rPr>
              <a:t>, RNG, realizable, SST,</a:t>
            </a:r>
          </a:p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					RSM, LES, DES, DNS)</a:t>
            </a:r>
          </a:p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	steady</a:t>
            </a:r>
          </a:p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	unsteady – periodic (deterministic) or stochastic</a:t>
            </a:r>
          </a:p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 </a:t>
            </a:r>
            <a:endParaRPr lang="el-GR" altLang="de-DE" sz="2000">
              <a:cs typeface="Arial" pitchFamily="34" charset="0"/>
            </a:endParaRPr>
          </a:p>
        </p:txBody>
      </p:sp>
      <p:sp>
        <p:nvSpPr>
          <p:cNvPr id="20484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214313" y="228600"/>
            <a:ext cx="4572000" cy="533400"/>
          </a:xfrm>
        </p:spPr>
        <p:txBody>
          <a:bodyPr/>
          <a:lstStyle/>
          <a:p>
            <a:pPr algn="l"/>
            <a:r>
              <a:rPr lang="de-DE" altLang="zh-CN" sz="2400" smtClean="0">
                <a:solidFill>
                  <a:srgbClr val="0000CC"/>
                </a:solidFill>
                <a:ea typeface="宋体" pitchFamily="2" charset="-122"/>
              </a:rPr>
              <a:t>Basics</a:t>
            </a:r>
            <a:endParaRPr lang="zh-CN" altLang="en-US" sz="240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603250" y="4357688"/>
            <a:ext cx="7162800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20486" name="Rechteck 8"/>
          <p:cNvSpPr>
            <a:spLocks noChangeArrowheads="1"/>
          </p:cNvSpPr>
          <p:nvPr/>
        </p:nvSpPr>
        <p:spPr bwMode="auto">
          <a:xfrm>
            <a:off x="1000125" y="4611688"/>
            <a:ext cx="7286625" cy="81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GB" altLang="de-DE"/>
              <a:t>simulation method must have low numerical dissipation, since</a:t>
            </a:r>
          </a:p>
          <a:p>
            <a:pPr algn="ctr">
              <a:lnSpc>
                <a:spcPct val="130000"/>
              </a:lnSpc>
            </a:pPr>
            <a:r>
              <a:rPr lang="el-GR" altLang="de-DE">
                <a:cs typeface="Arial" pitchFamily="34" charset="0"/>
              </a:rPr>
              <a:t>μ</a:t>
            </a:r>
            <a:r>
              <a:rPr lang="de-DE" altLang="de-DE" baseline="-25000">
                <a:cs typeface="Arial" pitchFamily="34" charset="0"/>
              </a:rPr>
              <a:t>Tot</a:t>
            </a:r>
            <a:r>
              <a:rPr lang="de-DE" altLang="de-DE">
                <a:cs typeface="Arial" pitchFamily="34" charset="0"/>
              </a:rPr>
              <a:t> =  </a:t>
            </a:r>
            <a:r>
              <a:rPr lang="el-GR" altLang="de-DE">
                <a:cs typeface="Arial" pitchFamily="34" charset="0"/>
              </a:rPr>
              <a:t>μ</a:t>
            </a:r>
            <a:r>
              <a:rPr lang="de-DE" altLang="de-DE" baseline="-25000">
                <a:cs typeface="Arial" pitchFamily="34" charset="0"/>
              </a:rPr>
              <a:t>Phys</a:t>
            </a:r>
            <a:r>
              <a:rPr lang="de-DE" altLang="de-DE">
                <a:cs typeface="Arial" pitchFamily="34" charset="0"/>
              </a:rPr>
              <a:t> + </a:t>
            </a:r>
            <a:r>
              <a:rPr lang="el-GR" altLang="de-DE">
                <a:cs typeface="Arial" pitchFamily="34" charset="0"/>
              </a:rPr>
              <a:t>μ</a:t>
            </a:r>
            <a:r>
              <a:rPr lang="de-DE" altLang="de-DE" baseline="-25000">
                <a:cs typeface="Arial" pitchFamily="34" charset="0"/>
              </a:rPr>
              <a:t>Num</a:t>
            </a:r>
            <a:r>
              <a:rPr lang="de-DE" altLang="de-DE">
                <a:cs typeface="Arial" pitchFamily="34" charset="0"/>
              </a:rPr>
              <a:t> =&gt;  1/Re</a:t>
            </a:r>
            <a:r>
              <a:rPr lang="de-DE" altLang="de-DE" baseline="-25000">
                <a:cs typeface="Arial" pitchFamily="34" charset="0"/>
              </a:rPr>
              <a:t>Tot</a:t>
            </a:r>
            <a:r>
              <a:rPr lang="de-DE" altLang="de-DE">
                <a:cs typeface="Arial" pitchFamily="34" charset="0"/>
              </a:rPr>
              <a:t> = 1/Re</a:t>
            </a:r>
            <a:r>
              <a:rPr lang="de-DE" altLang="de-DE" baseline="-25000">
                <a:cs typeface="Arial" pitchFamily="34" charset="0"/>
              </a:rPr>
              <a:t>Phys</a:t>
            </a:r>
            <a:r>
              <a:rPr lang="de-DE" altLang="de-DE">
                <a:cs typeface="Arial" pitchFamily="34" charset="0"/>
              </a:rPr>
              <a:t> + 1/Re</a:t>
            </a:r>
            <a:r>
              <a:rPr lang="de-DE" altLang="de-DE" baseline="-25000">
                <a:cs typeface="Arial" pitchFamily="34" charset="0"/>
              </a:rPr>
              <a:t>Num</a:t>
            </a:r>
            <a:r>
              <a:rPr lang="de-DE" altLang="de-DE">
                <a:cs typeface="Arial" pitchFamily="34" charset="0"/>
              </a:rPr>
              <a:t> </a:t>
            </a:r>
            <a:endParaRPr lang="el-GR" altLang="de-DE"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30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71438" y="1143000"/>
            <a:ext cx="9001125" cy="47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Considerations in numerical simulation methods (CFD):</a:t>
            </a:r>
          </a:p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	2-D or 3-D configuration</a:t>
            </a:r>
          </a:p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grid generation: 	structured multiblock (mutigrid?)</a:t>
            </a:r>
          </a:p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			unstructured tetrahydral, hexahydral, polyhydral</a:t>
            </a:r>
          </a:p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			hybrid</a:t>
            </a:r>
          </a:p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			moving (deforming) grids (adapting to flow)</a:t>
            </a:r>
          </a:p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			overlapping grids (chimera), immersed body grids</a:t>
            </a:r>
          </a:p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			quality of grids: smoothing, continuity, resolution 				in time and space</a:t>
            </a:r>
          </a:p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Computation:		time and space accuracy, damping </a:t>
            </a:r>
          </a:p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Boundary conditions</a:t>
            </a:r>
          </a:p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Multiprozessing (parallel processing)</a:t>
            </a:r>
          </a:p>
          <a:p>
            <a:pPr>
              <a:lnSpc>
                <a:spcPct val="130000"/>
              </a:lnSpc>
            </a:pPr>
            <a:endParaRPr lang="el-GR" altLang="de-DE" sz="2000">
              <a:cs typeface="Arial" pitchFamily="34" charset="0"/>
            </a:endParaRPr>
          </a:p>
        </p:txBody>
      </p:sp>
      <p:sp>
        <p:nvSpPr>
          <p:cNvPr id="2150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214313" y="228600"/>
            <a:ext cx="4572000" cy="533400"/>
          </a:xfrm>
        </p:spPr>
        <p:txBody>
          <a:bodyPr/>
          <a:lstStyle/>
          <a:p>
            <a:pPr algn="l"/>
            <a:r>
              <a:rPr lang="de-DE" altLang="zh-CN" sz="2400" smtClean="0">
                <a:solidFill>
                  <a:srgbClr val="0000CC"/>
                </a:solidFill>
                <a:ea typeface="宋体" pitchFamily="2" charset="-122"/>
              </a:rPr>
              <a:t>Basics</a:t>
            </a:r>
            <a:endParaRPr lang="zh-CN" altLang="en-US" sz="240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603250" y="4357688"/>
            <a:ext cx="7162800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30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5"/>
          <p:cNvSpPr>
            <a:spLocks noChangeArrowheads="1"/>
          </p:cNvSpPr>
          <p:nvPr/>
        </p:nvSpPr>
        <p:spPr bwMode="auto">
          <a:xfrm>
            <a:off x="71438" y="1143000"/>
            <a:ext cx="9001125" cy="47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Choice of correct tools:</a:t>
            </a:r>
          </a:p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	hardware (minimum requirements)</a:t>
            </a:r>
          </a:p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	competence of staff</a:t>
            </a:r>
          </a:p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	Software: 	system </a:t>
            </a:r>
          </a:p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			preprocessing (grid generation)</a:t>
            </a:r>
          </a:p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			simulation system (CFX, Fluent, adapco Star 					CCM+, my own programs ACHIEVE, trace,</a:t>
            </a:r>
          </a:p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				Flower, ….)</a:t>
            </a:r>
          </a:p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			postprocessing (included, Tecplot, …)</a:t>
            </a:r>
          </a:p>
          <a:p>
            <a:pPr>
              <a:lnSpc>
                <a:spcPct val="130000"/>
              </a:lnSpc>
            </a:pPr>
            <a:endParaRPr lang="de-DE" altLang="de-DE" sz="2000"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The correct choice will „make you or break you“ !</a:t>
            </a:r>
            <a:endParaRPr lang="el-GR" altLang="de-DE" sz="2000">
              <a:cs typeface="Arial" pitchFamily="34" charset="0"/>
            </a:endParaRPr>
          </a:p>
        </p:txBody>
      </p:sp>
      <p:sp>
        <p:nvSpPr>
          <p:cNvPr id="22532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214313" y="228600"/>
            <a:ext cx="4572000" cy="533400"/>
          </a:xfrm>
        </p:spPr>
        <p:txBody>
          <a:bodyPr/>
          <a:lstStyle/>
          <a:p>
            <a:pPr algn="l"/>
            <a:r>
              <a:rPr lang="de-DE" altLang="zh-CN" sz="2400" smtClean="0">
                <a:solidFill>
                  <a:srgbClr val="0000CC"/>
                </a:solidFill>
                <a:ea typeface="宋体" pitchFamily="2" charset="-122"/>
              </a:rPr>
              <a:t>Basics</a:t>
            </a:r>
            <a:endParaRPr lang="zh-CN" altLang="en-US" sz="240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603250" y="4357688"/>
            <a:ext cx="7162800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22534" name="Rechteck 8"/>
          <p:cNvSpPr>
            <a:spLocks noChangeArrowheads="1"/>
          </p:cNvSpPr>
          <p:nvPr/>
        </p:nvSpPr>
        <p:spPr bwMode="auto">
          <a:xfrm>
            <a:off x="1000125" y="4611688"/>
            <a:ext cx="7286625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endParaRPr lang="el-GR" altLang="de-DE"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Oval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184525" y="2776538"/>
            <a:ext cx="2774950" cy="1304925"/>
          </a:xfrm>
          <a:prstGeom prst="ellipse">
            <a:avLst/>
          </a:prstGeom>
          <a:solidFill>
            <a:srgbClr val="00B8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de-DE"/>
          </a:p>
        </p:txBody>
      </p:sp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3429000" y="3233738"/>
            <a:ext cx="23098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000000"/>
              </a:buClr>
              <a:buSzPct val="45000"/>
              <a:tabLst>
                <a:tab pos="655638" algn="l"/>
                <a:tab pos="1312863" algn="l"/>
                <a:tab pos="1968500" algn="l"/>
              </a:tabLst>
            </a:pPr>
            <a:r>
              <a:rPr lang="en-GB" sz="2200">
                <a:latin typeface="times" charset="0"/>
              </a:rPr>
              <a:t>Fluid Flow Meter</a:t>
            </a:r>
          </a:p>
        </p:txBody>
      </p:sp>
      <p:sp>
        <p:nvSpPr>
          <p:cNvPr id="23556" name="Line 6"/>
          <p:cNvSpPr>
            <a:spLocks noChangeShapeType="1"/>
          </p:cNvSpPr>
          <p:nvPr/>
        </p:nvSpPr>
        <p:spPr bwMode="auto">
          <a:xfrm flipV="1">
            <a:off x="5715000" y="1795463"/>
            <a:ext cx="1306513" cy="13065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lg" len="lg"/>
          </a:ln>
        </p:spPr>
        <p:txBody>
          <a:bodyPr lIns="82945" tIns="41473" rIns="82945" bIns="41473"/>
          <a:lstStyle/>
          <a:p>
            <a:endParaRPr lang="de-DE"/>
          </a:p>
        </p:txBody>
      </p:sp>
      <p:sp>
        <p:nvSpPr>
          <p:cNvPr id="23557" name="Oval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6040438" y="981075"/>
            <a:ext cx="2447925" cy="814388"/>
          </a:xfrm>
          <a:prstGeom prst="ellipse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de-DE"/>
          </a:p>
        </p:txBody>
      </p:sp>
      <p:sp>
        <p:nvSpPr>
          <p:cNvPr id="23558" name="Text Box 8"/>
          <p:cNvSpPr txBox="1">
            <a:spLocks noChangeArrowheads="1"/>
          </p:cNvSpPr>
          <p:nvPr/>
        </p:nvSpPr>
        <p:spPr bwMode="auto">
          <a:xfrm>
            <a:off x="6269038" y="1295400"/>
            <a:ext cx="1971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000000"/>
              </a:buClr>
              <a:buSzPct val="60000"/>
              <a:tabLst>
                <a:tab pos="655638" algn="l"/>
                <a:tab pos="1312863" algn="l"/>
              </a:tabLst>
            </a:pPr>
            <a:r>
              <a:rPr lang="en-GB">
                <a:latin typeface="times" charset="0"/>
              </a:rPr>
              <a:t>Vortex Flow Meter</a:t>
            </a:r>
          </a:p>
        </p:txBody>
      </p:sp>
      <p:sp>
        <p:nvSpPr>
          <p:cNvPr id="23559" name="Line 9"/>
          <p:cNvSpPr>
            <a:spLocks noChangeShapeType="1"/>
          </p:cNvSpPr>
          <p:nvPr/>
        </p:nvSpPr>
        <p:spPr bwMode="auto">
          <a:xfrm flipH="1" flipV="1">
            <a:off x="2286000" y="1960563"/>
            <a:ext cx="1143000" cy="11414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lg" len="lg"/>
          </a:ln>
        </p:spPr>
        <p:txBody>
          <a:bodyPr lIns="82945" tIns="41473" rIns="82945" bIns="41473"/>
          <a:lstStyle/>
          <a:p>
            <a:endParaRPr lang="de-DE"/>
          </a:p>
        </p:txBody>
      </p:sp>
      <p:sp>
        <p:nvSpPr>
          <p:cNvPr id="23560" name="Oval 10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1046163" y="1111250"/>
            <a:ext cx="2447925" cy="815975"/>
          </a:xfrm>
          <a:prstGeom prst="ellipse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de-DE"/>
          </a:p>
        </p:txBody>
      </p:sp>
      <p:sp>
        <p:nvSpPr>
          <p:cNvPr id="23561" name="Oval 11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3462338" y="457200"/>
            <a:ext cx="2447925" cy="815975"/>
          </a:xfrm>
          <a:prstGeom prst="ellipse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pPr algn="ctr"/>
            <a:r>
              <a:rPr lang="de-DE">
                <a:latin typeface="times" charset="0"/>
              </a:rPr>
              <a:t>Flow Straightener</a:t>
            </a:r>
          </a:p>
        </p:txBody>
      </p:sp>
      <p:sp>
        <p:nvSpPr>
          <p:cNvPr id="23562" name="Text Box 12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1214438" y="1357313"/>
            <a:ext cx="2098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000000"/>
              </a:buClr>
              <a:buSzPct val="60000"/>
              <a:tabLst>
                <a:tab pos="655638" algn="l"/>
                <a:tab pos="1312863" algn="l"/>
              </a:tabLst>
            </a:pPr>
            <a:r>
              <a:rPr lang="en-GB">
                <a:latin typeface="times" charset="0"/>
              </a:rPr>
              <a:t>Turbine Flow Meter</a:t>
            </a:r>
          </a:p>
        </p:txBody>
      </p:sp>
      <p:sp>
        <p:nvSpPr>
          <p:cNvPr id="23563" name="Line 13"/>
          <p:cNvSpPr>
            <a:spLocks noChangeShapeType="1"/>
          </p:cNvSpPr>
          <p:nvPr/>
        </p:nvSpPr>
        <p:spPr bwMode="auto">
          <a:xfrm flipH="1">
            <a:off x="2611438" y="3917950"/>
            <a:ext cx="979487" cy="9810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lg" len="lg"/>
          </a:ln>
        </p:spPr>
        <p:txBody>
          <a:bodyPr lIns="82945" tIns="41473" rIns="82945" bIns="41473"/>
          <a:lstStyle/>
          <a:p>
            <a:endParaRPr lang="de-DE"/>
          </a:p>
        </p:txBody>
      </p:sp>
      <p:sp>
        <p:nvSpPr>
          <p:cNvPr id="23564" name="Line 14"/>
          <p:cNvSpPr>
            <a:spLocks noChangeShapeType="1"/>
          </p:cNvSpPr>
          <p:nvPr/>
        </p:nvSpPr>
        <p:spPr bwMode="auto">
          <a:xfrm>
            <a:off x="5551488" y="3886200"/>
            <a:ext cx="979487" cy="10445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lg" len="lg"/>
          </a:ln>
        </p:spPr>
        <p:txBody>
          <a:bodyPr lIns="82945" tIns="41473" rIns="82945" bIns="41473"/>
          <a:lstStyle/>
          <a:p>
            <a:endParaRPr lang="de-DE"/>
          </a:p>
        </p:txBody>
      </p:sp>
      <p:sp>
        <p:nvSpPr>
          <p:cNvPr id="23565" name="Oval 15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6013450" y="4870450"/>
            <a:ext cx="2443163" cy="779463"/>
          </a:xfrm>
          <a:prstGeom prst="ellipse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>
              <a:buClr>
                <a:srgbClr val="000000"/>
              </a:buClr>
              <a:buSzPct val="60000"/>
              <a:tabLst>
                <a:tab pos="655638" algn="l"/>
                <a:tab pos="1312863" algn="l"/>
                <a:tab pos="1968500" algn="l"/>
              </a:tabLst>
            </a:pPr>
            <a:r>
              <a:rPr lang="en-GB">
                <a:latin typeface="times" charset="0"/>
              </a:rPr>
              <a:t>Rotary Piston </a:t>
            </a:r>
          </a:p>
          <a:p>
            <a:pPr>
              <a:buClr>
                <a:srgbClr val="000000"/>
              </a:buClr>
              <a:buSzPct val="60000"/>
              <a:tabLst>
                <a:tab pos="655638" algn="l"/>
                <a:tab pos="1312863" algn="l"/>
                <a:tab pos="1968500" algn="l"/>
              </a:tabLst>
            </a:pPr>
            <a:r>
              <a:rPr lang="en-GB">
                <a:latin typeface="times" charset="0"/>
              </a:rPr>
              <a:t>        Meter</a:t>
            </a:r>
          </a:p>
        </p:txBody>
      </p:sp>
      <p:sp>
        <p:nvSpPr>
          <p:cNvPr id="23566" name="Oval 17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914400" y="4865688"/>
            <a:ext cx="2447925" cy="815975"/>
          </a:xfrm>
          <a:prstGeom prst="ellipse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pPr algn="ctr"/>
            <a:r>
              <a:rPr lang="de-DE">
                <a:latin typeface="times" charset="0"/>
              </a:rPr>
              <a:t>Critical Flow Nozzle</a:t>
            </a:r>
          </a:p>
        </p:txBody>
      </p:sp>
      <p:sp>
        <p:nvSpPr>
          <p:cNvPr id="23567" name="Line 20"/>
          <p:cNvSpPr>
            <a:spLocks noChangeShapeType="1"/>
          </p:cNvSpPr>
          <p:nvPr/>
        </p:nvSpPr>
        <p:spPr bwMode="auto">
          <a:xfrm flipV="1">
            <a:off x="4637088" y="1273175"/>
            <a:ext cx="1587" cy="1501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 lIns="82945" tIns="41473" rIns="82945" bIns="41473"/>
          <a:lstStyle/>
          <a:p>
            <a:endParaRPr lang="de-DE"/>
          </a:p>
        </p:txBody>
      </p:sp>
      <p:sp>
        <p:nvSpPr>
          <p:cNvPr id="23568" name="Oval 22"/>
          <p:cNvSpPr>
            <a:spLocks noChangeArrowheads="1"/>
          </p:cNvSpPr>
          <p:nvPr/>
        </p:nvSpPr>
        <p:spPr bwMode="auto">
          <a:xfrm>
            <a:off x="230188" y="3101975"/>
            <a:ext cx="2447925" cy="815975"/>
          </a:xfrm>
          <a:prstGeom prst="ellipse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pPr algn="ctr"/>
            <a:r>
              <a:rPr lang="de-DE">
                <a:latin typeface="times" charset="0"/>
              </a:rPr>
              <a:t>Coriolis-meter</a:t>
            </a:r>
          </a:p>
        </p:txBody>
      </p:sp>
      <p:sp>
        <p:nvSpPr>
          <p:cNvPr id="23569" name="Oval 23"/>
          <p:cNvSpPr>
            <a:spLocks noChangeArrowheads="1"/>
          </p:cNvSpPr>
          <p:nvPr/>
        </p:nvSpPr>
        <p:spPr bwMode="auto">
          <a:xfrm>
            <a:off x="6465888" y="3071813"/>
            <a:ext cx="2447925" cy="814387"/>
          </a:xfrm>
          <a:prstGeom prst="ellipse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pPr algn="ctr"/>
            <a:r>
              <a:rPr lang="de-DE">
                <a:latin typeface="times" charset="0"/>
              </a:rPr>
              <a:t>Venturi Tube</a:t>
            </a:r>
          </a:p>
        </p:txBody>
      </p:sp>
      <p:sp>
        <p:nvSpPr>
          <p:cNvPr id="23570" name="Line 26"/>
          <p:cNvSpPr>
            <a:spLocks noChangeShapeType="1"/>
          </p:cNvSpPr>
          <p:nvPr/>
        </p:nvSpPr>
        <p:spPr bwMode="auto">
          <a:xfrm flipH="1">
            <a:off x="2678113" y="3494088"/>
            <a:ext cx="522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 lIns="82945" tIns="41473" rIns="82945" bIns="41473"/>
          <a:lstStyle/>
          <a:p>
            <a:endParaRPr lang="de-DE"/>
          </a:p>
        </p:txBody>
      </p:sp>
      <p:sp>
        <p:nvSpPr>
          <p:cNvPr id="23571" name="Line 27"/>
          <p:cNvSpPr>
            <a:spLocks noChangeShapeType="1"/>
          </p:cNvSpPr>
          <p:nvPr/>
        </p:nvSpPr>
        <p:spPr bwMode="auto">
          <a:xfrm flipH="1">
            <a:off x="5943600" y="3494088"/>
            <a:ext cx="523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none" w="lg" len="lg"/>
          </a:ln>
        </p:spPr>
        <p:txBody>
          <a:bodyPr lIns="82945" tIns="41473" rIns="82945" bIns="41473"/>
          <a:lstStyle/>
          <a:p>
            <a:endParaRPr lang="de-DE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24580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42875" y="228600"/>
            <a:ext cx="2714625" cy="533400"/>
          </a:xfrm>
        </p:spPr>
        <p:txBody>
          <a:bodyPr/>
          <a:lstStyle/>
          <a:p>
            <a:pPr algn="l"/>
            <a:r>
              <a:rPr lang="de-DE" altLang="zh-CN" smtClean="0">
                <a:solidFill>
                  <a:srgbClr val="0000CC"/>
                </a:solidFill>
                <a:ea typeface="宋体" pitchFamily="2" charset="-122"/>
              </a:rPr>
              <a:t> </a:t>
            </a:r>
            <a:r>
              <a:rPr lang="de-DE" altLang="zh-CN" sz="2400" smtClean="0">
                <a:solidFill>
                  <a:srgbClr val="0000CC"/>
                </a:solidFill>
                <a:ea typeface="宋体" pitchFamily="2" charset="-122"/>
              </a:rPr>
              <a:t>CFVN 1 - ISO</a:t>
            </a:r>
            <a:endParaRPr lang="en-US" altLang="zh-CN" sz="240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24581" name="Rectangle 6"/>
          <p:cNvSpPr>
            <a:spLocks noChangeArrowheads="1"/>
          </p:cNvSpPr>
          <p:nvPr/>
        </p:nvSpPr>
        <p:spPr bwMode="auto">
          <a:xfrm>
            <a:off x="609600" y="1052513"/>
            <a:ext cx="5762625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24582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4583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458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4585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4586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4587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4588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sp>
        <p:nvSpPr>
          <p:cNvPr id="24589" name="Rechteck 13"/>
          <p:cNvSpPr>
            <a:spLocks noChangeArrowheads="1"/>
          </p:cNvSpPr>
          <p:nvPr/>
        </p:nvSpPr>
        <p:spPr bwMode="auto">
          <a:xfrm>
            <a:off x="1214438" y="1285875"/>
            <a:ext cx="61436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/>
              <a:t>Shape: ISO 9300, toroidal version</a:t>
            </a:r>
          </a:p>
          <a:p>
            <a:r>
              <a:rPr lang="de-DE"/>
              <a:t>different Reynolds numbers and pressure ratios</a:t>
            </a:r>
          </a:p>
          <a:p>
            <a:r>
              <a:rPr lang="de-DE"/>
              <a:t>2-D axisymmetric, 3 blocks, structured, laminar</a:t>
            </a:r>
          </a:p>
        </p:txBody>
      </p:sp>
      <p:pic>
        <p:nvPicPr>
          <p:cNvPr id="24590" name="Grafik 6" descr="cut_nozzl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038" y="2419350"/>
            <a:ext cx="2541587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1" name="Picture 4" descr="gri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75" y="3073400"/>
            <a:ext cx="6072188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eere Prä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959</Words>
  <Application>Microsoft Office PowerPoint</Application>
  <PresentationFormat>Bildschirmpräsentation (4:3)</PresentationFormat>
  <Paragraphs>376</Paragraphs>
  <Slides>48</Slides>
  <Notes>46</Notes>
  <HiddenSlides>0</HiddenSlides>
  <MMClips>13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48</vt:i4>
      </vt:variant>
    </vt:vector>
  </HeadingPairs>
  <TitlesOfParts>
    <vt:vector size="51" baseType="lpstr">
      <vt:lpstr>Leere Präsentation</vt:lpstr>
      <vt:lpstr>Picture</vt:lpstr>
      <vt:lpstr>Diagramm</vt:lpstr>
      <vt:lpstr>Folie 1</vt:lpstr>
      <vt:lpstr>Folie 2</vt:lpstr>
      <vt:lpstr>Introduction</vt:lpstr>
      <vt:lpstr>Basics</vt:lpstr>
      <vt:lpstr>Basics</vt:lpstr>
      <vt:lpstr>Basics</vt:lpstr>
      <vt:lpstr>Basics</vt:lpstr>
      <vt:lpstr>Folie 8</vt:lpstr>
      <vt:lpstr> CFVN 1 - ISO</vt:lpstr>
      <vt:lpstr> CFVN 1 - ISO</vt:lpstr>
      <vt:lpstr> CFVN 1 - ISO</vt:lpstr>
      <vt:lpstr> CFVN 1 - ISO</vt:lpstr>
      <vt:lpstr> CFVN 1 - ISO</vt:lpstr>
      <vt:lpstr> CFVN 1 - ISO</vt:lpstr>
      <vt:lpstr> CFVN 1 - ISO</vt:lpstr>
      <vt:lpstr> CFVN 1 - ISO</vt:lpstr>
      <vt:lpstr>           CFVN 2 – micro nozzle</vt:lpstr>
      <vt:lpstr>           CFVN 2 – micro nozzle</vt:lpstr>
      <vt:lpstr>           Simulation Parameter</vt:lpstr>
      <vt:lpstr>           Experimental Work at PTB</vt:lpstr>
      <vt:lpstr>           Numerical Simulations - Results</vt:lpstr>
      <vt:lpstr>           Numerical Simulations - Results</vt:lpstr>
      <vt:lpstr>           Numerical Simulations</vt:lpstr>
      <vt:lpstr>           Numerical Simulations - Results</vt:lpstr>
      <vt:lpstr>           Numerical Simulations - Results</vt:lpstr>
      <vt:lpstr>           Summary</vt:lpstr>
      <vt:lpstr> Vortex Flow Meter</vt:lpstr>
      <vt:lpstr> Vortex Flow Meter</vt:lpstr>
      <vt:lpstr> Vortex Flow Meter</vt:lpstr>
      <vt:lpstr> Vortex Flow Meter</vt:lpstr>
      <vt:lpstr> Vortex Flow Meter</vt:lpstr>
      <vt:lpstr> Vortex Flow Meter</vt:lpstr>
      <vt:lpstr> Vortex Flow Meter</vt:lpstr>
      <vt:lpstr> Vortex Flow Meter</vt:lpstr>
      <vt:lpstr> Turbine Flow Meter</vt:lpstr>
      <vt:lpstr> Turbine Flow Meter</vt:lpstr>
      <vt:lpstr> Turbine Flow Meter</vt:lpstr>
      <vt:lpstr> Turbine Flow Meter</vt:lpstr>
      <vt:lpstr> Turbine Flow Meter</vt:lpstr>
      <vt:lpstr>Turbine Flow Meter</vt:lpstr>
      <vt:lpstr>Turbine Flow Meter</vt:lpstr>
      <vt:lpstr>Rotary Piston Flow Meter</vt:lpstr>
      <vt:lpstr>Rotary Piston Flow Meter</vt:lpstr>
      <vt:lpstr>Rotary Piston Flow Meter</vt:lpstr>
      <vt:lpstr>Rotary Piston Flow Meter</vt:lpstr>
      <vt:lpstr>Rotary Piston Flow Meter</vt:lpstr>
      <vt:lpstr>Rotary Piston Flow Meter</vt:lpstr>
      <vt:lpstr>Folie 48</vt:lpstr>
    </vt:vector>
  </TitlesOfParts>
  <Company>C&amp;G Werbeagentur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Kein Folientitel</dc:title>
  <dc:creator>DTP1</dc:creator>
  <cp:lastModifiedBy>vonlava</cp:lastModifiedBy>
  <cp:revision>650</cp:revision>
  <cp:lastPrinted>2001-09-17T11:26:18Z</cp:lastPrinted>
  <dcterms:created xsi:type="dcterms:W3CDTF">2001-09-17T11:14:48Z</dcterms:created>
  <dcterms:modified xsi:type="dcterms:W3CDTF">2013-05-13T13:16:02Z</dcterms:modified>
</cp:coreProperties>
</file>